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66" r:id="rId4"/>
    <p:sldId id="267" r:id="rId5"/>
    <p:sldId id="269" r:id="rId6"/>
    <p:sldId id="270" r:id="rId7"/>
    <p:sldId id="271" r:id="rId8"/>
    <p:sldId id="268" r:id="rId9"/>
    <p:sldId id="272" r:id="rId10"/>
    <p:sldId id="273" r:id="rId11"/>
    <p:sldId id="274" r:id="rId12"/>
    <p:sldId id="276" r:id="rId13"/>
    <p:sldId id="277" r:id="rId14"/>
    <p:sldId id="278" r:id="rId15"/>
    <p:sldId id="275" r:id="rId16"/>
    <p:sldId id="279" r:id="rId17"/>
    <p:sldId id="258" r:id="rId18"/>
    <p:sldId id="280" r:id="rId19"/>
    <p:sldId id="281" r:id="rId20"/>
    <p:sldId id="282" r:id="rId21"/>
    <p:sldId id="283" r:id="rId22"/>
    <p:sldId id="284" r:id="rId23"/>
    <p:sldId id="259" r:id="rId24"/>
    <p:sldId id="285" r:id="rId25"/>
    <p:sldId id="286" r:id="rId26"/>
    <p:sldId id="287" r:id="rId27"/>
    <p:sldId id="288" r:id="rId28"/>
    <p:sldId id="289" r:id="rId29"/>
    <p:sldId id="290" r:id="rId30"/>
    <p:sldId id="291" r:id="rId31"/>
    <p:sldId id="292" r:id="rId32"/>
    <p:sldId id="293" r:id="rId33"/>
    <p:sldId id="294" r:id="rId34"/>
    <p:sldId id="295" r:id="rId35"/>
    <p:sldId id="296" r:id="rId36"/>
    <p:sldId id="297" r:id="rId37"/>
    <p:sldId id="261" r:id="rId38"/>
    <p:sldId id="298" r:id="rId39"/>
    <p:sldId id="299" r:id="rId40"/>
    <p:sldId id="300" r:id="rId41"/>
    <p:sldId id="301" r:id="rId42"/>
    <p:sldId id="302" r:id="rId43"/>
    <p:sldId id="303" r:id="rId44"/>
    <p:sldId id="304" r:id="rId45"/>
    <p:sldId id="305" r:id="rId46"/>
    <p:sldId id="306" r:id="rId47"/>
    <p:sldId id="307" r:id="rId48"/>
    <p:sldId id="262" r:id="rId49"/>
    <p:sldId id="308" r:id="rId50"/>
    <p:sldId id="309" r:id="rId51"/>
    <p:sldId id="310" r:id="rId52"/>
    <p:sldId id="311" r:id="rId53"/>
    <p:sldId id="312" r:id="rId54"/>
    <p:sldId id="313" r:id="rId55"/>
    <p:sldId id="314" r:id="rId56"/>
    <p:sldId id="263" r:id="rId57"/>
    <p:sldId id="315" r:id="rId58"/>
    <p:sldId id="316" r:id="rId59"/>
    <p:sldId id="317" r:id="rId60"/>
    <p:sldId id="260" r:id="rId61"/>
    <p:sldId id="318" r:id="rId62"/>
    <p:sldId id="319" r:id="rId63"/>
    <p:sldId id="320" r:id="rId64"/>
    <p:sldId id="321" r:id="rId65"/>
    <p:sldId id="322" r:id="rId66"/>
    <p:sldId id="323" r:id="rId67"/>
    <p:sldId id="324" r:id="rId68"/>
    <p:sldId id="325" r:id="rId69"/>
    <p:sldId id="326" r:id="rId70"/>
    <p:sldId id="264" r:id="rId71"/>
    <p:sldId id="327" r:id="rId72"/>
    <p:sldId id="328" r:id="rId73"/>
    <p:sldId id="329" r:id="rId74"/>
    <p:sldId id="330" r:id="rId75"/>
    <p:sldId id="331" r:id="rId76"/>
    <p:sldId id="332" r:id="rId77"/>
    <p:sldId id="265" r:id="rId78"/>
    <p:sldId id="333" r:id="rId79"/>
    <p:sldId id="334" r:id="rId80"/>
    <p:sldId id="335" r:id="rId81"/>
    <p:sldId id="336" r:id="rId82"/>
    <p:sldId id="337" r:id="rId83"/>
    <p:sldId id="338" r:id="rId84"/>
    <p:sldId id="339" r:id="rId85"/>
    <p:sldId id="340" r:id="rId86"/>
    <p:sldId id="341" r:id="rId87"/>
    <p:sldId id="342" r:id="rId8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51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6372A178-716B-46C7-A580-5EF8193B74C4}" type="datetimeFigureOut">
              <a:rPr lang="en-US" smtClean="0"/>
              <a:pPr/>
              <a:t>1/9/2012</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157A097-0519-4058-8FB9-23002246F01E}"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372A178-716B-46C7-A580-5EF8193B74C4}" type="datetimeFigureOut">
              <a:rPr lang="en-US" smtClean="0"/>
              <a:pPr/>
              <a:t>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57A097-0519-4058-8FB9-23002246F01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372A178-716B-46C7-A580-5EF8193B74C4}" type="datetimeFigureOut">
              <a:rPr lang="en-US" smtClean="0"/>
              <a:pPr/>
              <a:t>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57A097-0519-4058-8FB9-23002246F01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6372A178-716B-46C7-A580-5EF8193B74C4}" type="datetimeFigureOut">
              <a:rPr lang="en-US" smtClean="0"/>
              <a:pPr/>
              <a:t>1/9/2012</a:t>
            </a:fld>
            <a:endParaRPr lang="en-US"/>
          </a:p>
        </p:txBody>
      </p:sp>
      <p:sp>
        <p:nvSpPr>
          <p:cNvPr id="9" name="Slide Number Placeholder 8"/>
          <p:cNvSpPr>
            <a:spLocks noGrp="1"/>
          </p:cNvSpPr>
          <p:nvPr>
            <p:ph type="sldNum" sz="quarter" idx="15"/>
          </p:nvPr>
        </p:nvSpPr>
        <p:spPr/>
        <p:txBody>
          <a:bodyPr rtlCol="0"/>
          <a:lstStyle/>
          <a:p>
            <a:fld id="{B157A097-0519-4058-8FB9-23002246F01E}"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6372A178-716B-46C7-A580-5EF8193B74C4}" type="datetimeFigureOut">
              <a:rPr lang="en-US" smtClean="0"/>
              <a:pPr/>
              <a:t>1/9/2012</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157A097-0519-4058-8FB9-23002246F01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6372A178-716B-46C7-A580-5EF8193B74C4}" type="datetimeFigureOut">
              <a:rPr lang="en-US" smtClean="0"/>
              <a:pPr/>
              <a:t>1/9/2012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57A097-0519-4058-8FB9-23002246F01E}"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6372A178-716B-46C7-A580-5EF8193B74C4}" type="datetimeFigureOut">
              <a:rPr lang="en-US" smtClean="0"/>
              <a:pPr/>
              <a:t>1/9/2012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157A097-0519-4058-8FB9-23002246F01E}"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6372A178-716B-46C7-A580-5EF8193B74C4}" type="datetimeFigureOut">
              <a:rPr lang="en-US" smtClean="0"/>
              <a:pPr/>
              <a:t>1/9/2012</a:t>
            </a:fld>
            <a:endParaRPr lang="en-US"/>
          </a:p>
        </p:txBody>
      </p:sp>
      <p:sp>
        <p:nvSpPr>
          <p:cNvPr id="7" name="Slide Number Placeholder 6"/>
          <p:cNvSpPr>
            <a:spLocks noGrp="1"/>
          </p:cNvSpPr>
          <p:nvPr>
            <p:ph type="sldNum" sz="quarter" idx="11"/>
          </p:nvPr>
        </p:nvSpPr>
        <p:spPr/>
        <p:txBody>
          <a:bodyPr rtlCol="0"/>
          <a:lstStyle/>
          <a:p>
            <a:fld id="{B157A097-0519-4058-8FB9-23002246F01E}"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72A178-716B-46C7-A580-5EF8193B74C4}" type="datetimeFigureOut">
              <a:rPr lang="en-US" smtClean="0"/>
              <a:pPr/>
              <a:t>1/9/2012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157A097-0519-4058-8FB9-23002246F01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6372A178-716B-46C7-A580-5EF8193B74C4}" type="datetimeFigureOut">
              <a:rPr lang="en-US" smtClean="0"/>
              <a:pPr/>
              <a:t>1/9/2012</a:t>
            </a:fld>
            <a:endParaRPr lang="en-US"/>
          </a:p>
        </p:txBody>
      </p:sp>
      <p:sp>
        <p:nvSpPr>
          <p:cNvPr id="22" name="Slide Number Placeholder 21"/>
          <p:cNvSpPr>
            <a:spLocks noGrp="1"/>
          </p:cNvSpPr>
          <p:nvPr>
            <p:ph type="sldNum" sz="quarter" idx="15"/>
          </p:nvPr>
        </p:nvSpPr>
        <p:spPr/>
        <p:txBody>
          <a:bodyPr rtlCol="0"/>
          <a:lstStyle/>
          <a:p>
            <a:fld id="{B157A097-0519-4058-8FB9-23002246F01E}"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6372A178-716B-46C7-A580-5EF8193B74C4}" type="datetimeFigureOut">
              <a:rPr lang="en-US" smtClean="0"/>
              <a:pPr/>
              <a:t>1/9/2012</a:t>
            </a:fld>
            <a:endParaRPr lang="en-US"/>
          </a:p>
        </p:txBody>
      </p:sp>
      <p:sp>
        <p:nvSpPr>
          <p:cNvPr id="18" name="Slide Number Placeholder 17"/>
          <p:cNvSpPr>
            <a:spLocks noGrp="1"/>
          </p:cNvSpPr>
          <p:nvPr>
            <p:ph type="sldNum" sz="quarter" idx="11"/>
          </p:nvPr>
        </p:nvSpPr>
        <p:spPr/>
        <p:txBody>
          <a:bodyPr rtlCol="0"/>
          <a:lstStyle/>
          <a:p>
            <a:fld id="{B157A097-0519-4058-8FB9-23002246F01E}"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6372A178-716B-46C7-A580-5EF8193B74C4}" type="datetimeFigureOut">
              <a:rPr lang="en-US" smtClean="0"/>
              <a:pPr/>
              <a:t>1/9/2012</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57A097-0519-4058-8FB9-23002246F01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www.edsteps.org/" TargetMode="External"/><Relationship Id="rId2" Type="http://schemas.openxmlformats.org/officeDocument/2006/relationships/hyperlink" Target="http://www.ccsso.or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Preparing Students for the 21</a:t>
            </a:r>
            <a:r>
              <a:rPr lang="en-US" baseline="30000" dirty="0" smtClean="0"/>
              <a:t>st</a:t>
            </a:r>
            <a:r>
              <a:rPr lang="en-US" dirty="0" smtClean="0"/>
              <a:t> Century</a:t>
            </a:r>
            <a:endParaRPr lang="en-US" dirty="0"/>
          </a:p>
        </p:txBody>
      </p:sp>
      <p:sp>
        <p:nvSpPr>
          <p:cNvPr id="3" name="Subtitle 2"/>
          <p:cNvSpPr>
            <a:spLocks noGrp="1"/>
          </p:cNvSpPr>
          <p:nvPr>
            <p:ph type="subTitle" idx="1"/>
          </p:nvPr>
        </p:nvSpPr>
        <p:spPr/>
        <p:txBody>
          <a:bodyPr/>
          <a:lstStyle/>
          <a:p>
            <a:endParaRPr lang="en-US" dirty="0" smtClean="0"/>
          </a:p>
          <a:p>
            <a:r>
              <a:rPr lang="en-US" dirty="0" smtClean="0"/>
              <a:t>Learning and the Brain Conference</a:t>
            </a:r>
          </a:p>
          <a:p>
            <a:r>
              <a:rPr lang="en-US" dirty="0" smtClean="0"/>
              <a:t>November 2011</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401762"/>
          </a:xfrm>
        </p:spPr>
        <p:txBody>
          <a:bodyPr>
            <a:normAutofit fontScale="90000"/>
          </a:bodyPr>
          <a:lstStyle/>
          <a:p>
            <a:pPr algn="ctr"/>
            <a:r>
              <a:rPr lang="en-US" dirty="0" smtClean="0"/>
              <a:t>The Culture of Learning</a:t>
            </a:r>
            <a:br>
              <a:rPr lang="en-US" dirty="0" smtClean="0"/>
            </a:br>
            <a:r>
              <a:rPr lang="en-US" dirty="0" smtClean="0"/>
              <a:t>VS</a:t>
            </a:r>
            <a:br>
              <a:rPr lang="en-US" dirty="0" smtClean="0"/>
            </a:br>
            <a:r>
              <a:rPr lang="en-US" dirty="0" smtClean="0"/>
              <a:t>The Culture of Innovation</a:t>
            </a:r>
            <a:endParaRPr lang="en-US" dirty="0"/>
          </a:p>
        </p:txBody>
      </p:sp>
      <p:sp>
        <p:nvSpPr>
          <p:cNvPr id="3" name="Content Placeholder 2"/>
          <p:cNvSpPr>
            <a:spLocks noGrp="1"/>
          </p:cNvSpPr>
          <p:nvPr>
            <p:ph sz="quarter" idx="1"/>
          </p:nvPr>
        </p:nvSpPr>
        <p:spPr>
          <a:xfrm>
            <a:off x="457200" y="1828800"/>
            <a:ext cx="7467600" cy="4645152"/>
          </a:xfrm>
        </p:spPr>
        <p:txBody>
          <a:bodyPr>
            <a:normAutofit/>
          </a:bodyPr>
          <a:lstStyle/>
          <a:p>
            <a:r>
              <a:rPr lang="en-US" sz="2800" dirty="0" smtClean="0"/>
              <a:t>Individual Achievement vs. Collaboration</a:t>
            </a:r>
          </a:p>
          <a:p>
            <a:r>
              <a:rPr lang="en-US" sz="2800" dirty="0" smtClean="0"/>
              <a:t>Specialization vs. Multi-disciplinary Learning</a:t>
            </a:r>
          </a:p>
          <a:p>
            <a:r>
              <a:rPr lang="en-US" sz="2800" dirty="0" smtClean="0"/>
              <a:t>Risk Avoidance vs. Trial and Error</a:t>
            </a:r>
          </a:p>
          <a:p>
            <a:r>
              <a:rPr lang="en-US" sz="2800" dirty="0" smtClean="0"/>
              <a:t>Consuming vs. Creating</a:t>
            </a:r>
          </a:p>
          <a:p>
            <a:r>
              <a:rPr lang="en-US" sz="2800" dirty="0" smtClean="0"/>
              <a:t>Extrinsic vs. Intrinsic Motivation</a:t>
            </a:r>
          </a:p>
          <a:p>
            <a:pPr lvl="1"/>
            <a:r>
              <a:rPr lang="en-US" sz="2800" dirty="0" smtClean="0"/>
              <a:t>Play, Passion, and Purpose</a:t>
            </a:r>
            <a:endParaRPr lang="en-US"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Implications for “Reinvention”	</a:t>
            </a:r>
            <a:endParaRPr lang="en-US" dirty="0"/>
          </a:p>
        </p:txBody>
      </p:sp>
      <p:sp>
        <p:nvSpPr>
          <p:cNvPr id="3" name="Content Placeholder 2"/>
          <p:cNvSpPr>
            <a:spLocks noGrp="1"/>
          </p:cNvSpPr>
          <p:nvPr>
            <p:ph sz="quarter" idx="1"/>
          </p:nvPr>
        </p:nvSpPr>
        <p:spPr/>
        <p:txBody>
          <a:bodyPr/>
          <a:lstStyle/>
          <a:p>
            <a:pPr algn="ctr">
              <a:buNone/>
            </a:pPr>
            <a:r>
              <a:rPr lang="en-US" dirty="0" smtClean="0"/>
              <a:t>From an Information-based Learning System</a:t>
            </a:r>
          </a:p>
          <a:p>
            <a:pPr algn="ctr"/>
            <a:r>
              <a:rPr lang="en-US" dirty="0" smtClean="0"/>
              <a:t>Focus on “timeless learning” (academic content that has persisted over time)</a:t>
            </a:r>
          </a:p>
          <a:p>
            <a:pPr algn="ctr"/>
            <a:endParaRPr lang="en-US" dirty="0" smtClean="0"/>
          </a:p>
          <a:p>
            <a:pPr algn="ctr">
              <a:buNone/>
            </a:pPr>
            <a:r>
              <a:rPr lang="en-US" dirty="0" smtClean="0"/>
              <a:t>To a Transformational-based Learning System</a:t>
            </a:r>
          </a:p>
          <a:p>
            <a:pPr algn="ctr"/>
            <a:r>
              <a:rPr lang="en-US" dirty="0" smtClean="0"/>
              <a:t>Focused on using content to master the competencies of “Just-in-Time Learning”</a:t>
            </a:r>
          </a:p>
          <a:p>
            <a:pPr algn="ctr">
              <a:buNone/>
            </a:pPr>
            <a:r>
              <a:rPr lang="en-US" dirty="0" smtClean="0"/>
              <a:t>(What do you do with what you know?)</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Redefining Rigor:  “Habits of Mind”</a:t>
            </a:r>
            <a:br>
              <a:rPr lang="en-US" dirty="0" smtClean="0"/>
            </a:br>
            <a:r>
              <a:rPr lang="en-US" dirty="0" smtClean="0"/>
              <a:t>Learning to ask the right questions</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Weighing Evidence</a:t>
            </a:r>
          </a:p>
          <a:p>
            <a:pPr lvl="1"/>
            <a:r>
              <a:rPr lang="en-US" dirty="0" smtClean="0"/>
              <a:t>How do we know what is true and false?  What is the evidence, and is it credible?</a:t>
            </a:r>
          </a:p>
          <a:p>
            <a:r>
              <a:rPr lang="en-US" dirty="0" smtClean="0"/>
              <a:t>Awareness of Varying Viewpoints</a:t>
            </a:r>
          </a:p>
          <a:p>
            <a:pPr lvl="1"/>
            <a:r>
              <a:rPr lang="en-US" dirty="0" smtClean="0"/>
              <a:t>What viewpoints are we hearing?  Who is the author, and what are his or her intentions?  How might it look with a different history?</a:t>
            </a:r>
          </a:p>
          <a:p>
            <a:r>
              <a:rPr lang="en-US" dirty="0" smtClean="0"/>
              <a:t>Seeing Connections / Cause and Effect</a:t>
            </a:r>
          </a:p>
          <a:p>
            <a:pPr lvl="1"/>
            <a:r>
              <a:rPr lang="en-US" dirty="0" smtClean="0"/>
              <a:t>Is there a pattern?  How are things connected?  Where have we seen this before?</a:t>
            </a:r>
          </a:p>
          <a:p>
            <a:r>
              <a:rPr lang="en-US" dirty="0" smtClean="0"/>
              <a:t>Speculating on Possibilities / Conjecture</a:t>
            </a:r>
          </a:p>
          <a:p>
            <a:pPr lvl="1"/>
            <a:r>
              <a:rPr lang="en-US" dirty="0" smtClean="0"/>
              <a:t>What if?  Supposing that?  Can we imagine alternatives?</a:t>
            </a:r>
          </a:p>
          <a:p>
            <a:r>
              <a:rPr lang="en-US" dirty="0" smtClean="0"/>
              <a:t>Assessing Value – Both Socially and Personally</a:t>
            </a:r>
          </a:p>
          <a:p>
            <a:pPr lvl="1"/>
            <a:r>
              <a:rPr lang="en-US" dirty="0" smtClean="0"/>
              <a:t>What difference does it make?  Who cares?  So what?</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630362"/>
          </a:xfrm>
        </p:spPr>
        <p:txBody>
          <a:bodyPr>
            <a:normAutofit/>
          </a:bodyPr>
          <a:lstStyle/>
          <a:p>
            <a:r>
              <a:rPr lang="en-US" sz="2500" dirty="0" smtClean="0"/>
              <a:t>“Evidence-driven” Continuous Improvement:  Some questions for Teachers and Administrators to Consider</a:t>
            </a:r>
            <a:endParaRPr lang="en-US" sz="2500" dirty="0"/>
          </a:p>
        </p:txBody>
      </p:sp>
      <p:sp>
        <p:nvSpPr>
          <p:cNvPr id="3" name="Content Placeholder 2"/>
          <p:cNvSpPr>
            <a:spLocks noGrp="1"/>
          </p:cNvSpPr>
          <p:nvPr>
            <p:ph sz="quarter" idx="1"/>
          </p:nvPr>
        </p:nvSpPr>
        <p:spPr>
          <a:xfrm>
            <a:off x="457200" y="2057400"/>
            <a:ext cx="7467600" cy="4416552"/>
          </a:xfrm>
        </p:spPr>
        <p:txBody>
          <a:bodyPr/>
          <a:lstStyle/>
          <a:p>
            <a:r>
              <a:rPr lang="en-US" dirty="0" smtClean="0"/>
              <a:t>What </a:t>
            </a:r>
            <a:r>
              <a:rPr lang="en-US" u="sng" dirty="0" smtClean="0"/>
              <a:t>skills</a:t>
            </a:r>
            <a:r>
              <a:rPr lang="en-US" dirty="0" smtClean="0"/>
              <a:t> are you teaching, and how are you assessing them?</a:t>
            </a:r>
          </a:p>
          <a:p>
            <a:r>
              <a:rPr lang="en-US" dirty="0" smtClean="0"/>
              <a:t>What is the school doing to systematically improve instruction, and how do you know it’s working?  Are you a better teacher than 2 years ago – if so, in what ways, and how do you know?</a:t>
            </a:r>
          </a:p>
          <a:p>
            <a:r>
              <a:rPr lang="en-US" dirty="0" smtClean="0"/>
              <a:t>How well are your students prepared for college, careers, and citizenship, and how do you know?</a:t>
            </a:r>
          </a:p>
          <a:p>
            <a:r>
              <a:rPr lang="en-US" dirty="0" smtClean="0"/>
              <a:t>Is you school “adding value”?  How do you know?</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Redefining Educational Excellence:</a:t>
            </a:r>
            <a:br>
              <a:rPr lang="en-US" dirty="0" smtClean="0"/>
            </a:br>
            <a:r>
              <a:rPr lang="en-US" dirty="0" smtClean="0"/>
              <a:t>Accountability	</a:t>
            </a:r>
            <a:endParaRPr lang="en-US" dirty="0"/>
          </a:p>
        </p:txBody>
      </p:sp>
      <p:sp>
        <p:nvSpPr>
          <p:cNvPr id="3" name="Content Placeholder 2"/>
          <p:cNvSpPr>
            <a:spLocks noGrp="1"/>
          </p:cNvSpPr>
          <p:nvPr>
            <p:ph sz="quarter" idx="1"/>
          </p:nvPr>
        </p:nvSpPr>
        <p:spPr/>
        <p:txBody>
          <a:bodyPr/>
          <a:lstStyle/>
          <a:p>
            <a:pPr marL="457200" indent="-457200">
              <a:buNone/>
            </a:pPr>
            <a:r>
              <a:rPr lang="en-US" dirty="0" smtClean="0"/>
              <a:t>1.  Hold Ourselves Accountable to What Matters Most</a:t>
            </a:r>
          </a:p>
          <a:p>
            <a:pPr marL="457200" indent="-457200"/>
            <a:r>
              <a:rPr lang="en-US" dirty="0" smtClean="0"/>
              <a:t>Track cohort graduation rate and how well students do once they are in college</a:t>
            </a:r>
          </a:p>
          <a:p>
            <a:pPr marL="457200" indent="-457200"/>
            <a:r>
              <a:rPr lang="en-US" dirty="0" smtClean="0"/>
              <a:t>Use The College and Work Readiness Assessment to assess analytic reasoning, critical thinking, problem-solving, and writing</a:t>
            </a:r>
          </a:p>
          <a:p>
            <a:pPr marL="457200" indent="-457200"/>
            <a:r>
              <a:rPr lang="en-US" dirty="0" smtClean="0"/>
              <a:t>Videotape focus groups with recent grads and survey students</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Redefining Educational Excellence:</a:t>
            </a:r>
            <a:br>
              <a:rPr lang="en-US" dirty="0" smtClean="0"/>
            </a:br>
            <a:r>
              <a:rPr lang="en-US" dirty="0" smtClean="0"/>
              <a:t>Academics</a:t>
            </a:r>
            <a:endParaRPr lang="en-US" dirty="0"/>
          </a:p>
        </p:txBody>
      </p:sp>
      <p:sp>
        <p:nvSpPr>
          <p:cNvPr id="3" name="Content Placeholder 2"/>
          <p:cNvSpPr>
            <a:spLocks noGrp="1"/>
          </p:cNvSpPr>
          <p:nvPr>
            <p:ph sz="quarter" idx="1"/>
          </p:nvPr>
        </p:nvSpPr>
        <p:spPr/>
        <p:txBody>
          <a:bodyPr/>
          <a:lstStyle/>
          <a:p>
            <a:pPr>
              <a:buNone/>
            </a:pPr>
            <a:r>
              <a:rPr lang="en-US" dirty="0" smtClean="0"/>
              <a:t>2.  Doing the New Work:  teaching &amp; assessing the skills that matter most</a:t>
            </a:r>
          </a:p>
          <a:p>
            <a:r>
              <a:rPr lang="en-US" dirty="0" smtClean="0"/>
              <a:t>Develop strategies for teaching and assessing the 3C’s:  Critical &amp; Creative Thinking, Communication, and Collaboration – in every class and at all grade levels</a:t>
            </a:r>
          </a:p>
          <a:p>
            <a:r>
              <a:rPr lang="en-US" dirty="0" smtClean="0"/>
              <a:t>Pilot interdisciplinary courses around essential questions and capstone projects.  Consider starting a charter-like “lab” school.</a:t>
            </a:r>
          </a:p>
          <a:p>
            <a:r>
              <a:rPr lang="en-US" dirty="0" smtClean="0"/>
              <a:t>Require all students to have digital portfolios, work internships, and service learning projects.</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Redefining Educational Excellence:</a:t>
            </a:r>
            <a:br>
              <a:rPr lang="en-US" dirty="0" smtClean="0"/>
            </a:br>
            <a:r>
              <a:rPr lang="en-US" dirty="0" smtClean="0"/>
              <a:t>Collaboration and Transparency</a:t>
            </a:r>
            <a:endParaRPr lang="en-US" dirty="0"/>
          </a:p>
        </p:txBody>
      </p:sp>
      <p:sp>
        <p:nvSpPr>
          <p:cNvPr id="3" name="Content Placeholder 2"/>
          <p:cNvSpPr>
            <a:spLocks noGrp="1"/>
          </p:cNvSpPr>
          <p:nvPr>
            <p:ph sz="quarter" idx="1"/>
          </p:nvPr>
        </p:nvSpPr>
        <p:spPr/>
        <p:txBody>
          <a:bodyPr/>
          <a:lstStyle/>
          <a:p>
            <a:pPr>
              <a:buNone/>
            </a:pPr>
            <a:r>
              <a:rPr lang="en-US" dirty="0" smtClean="0"/>
              <a:t>3.  Doing the New Work in NEW WAYS</a:t>
            </a:r>
          </a:p>
          <a:p>
            <a:pPr>
              <a:buNone/>
            </a:pPr>
            <a:r>
              <a:rPr lang="en-US" dirty="0" smtClean="0"/>
              <a:t>	“Isolation is the enemy of improvement and innovation” (No pacing charts)</a:t>
            </a:r>
          </a:p>
          <a:p>
            <a:r>
              <a:rPr lang="en-US" dirty="0" smtClean="0"/>
              <a:t>Every student has an adult advocate</a:t>
            </a:r>
          </a:p>
          <a:p>
            <a:r>
              <a:rPr lang="en-US" dirty="0" smtClean="0"/>
              <a:t>Every teacher on teams for collaborative inquiry – looking at student and teacher work</a:t>
            </a:r>
          </a:p>
          <a:p>
            <a:r>
              <a:rPr lang="en-US" dirty="0" smtClean="0"/>
              <a:t>Videotaping teaching and supervision (lesson study vs. evaluation)</a:t>
            </a:r>
          </a:p>
          <a:p>
            <a:r>
              <a:rPr lang="en-US" dirty="0" smtClean="0"/>
              <a:t>Peer-reviewed digital portfolios for teachers and administrators</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 Helen J. Neville</a:t>
            </a:r>
            <a:br>
              <a:rPr lang="en-US" dirty="0" smtClean="0"/>
            </a:br>
            <a:r>
              <a:rPr lang="en-US" dirty="0" smtClean="0"/>
              <a:t>	University of Oregon</a:t>
            </a:r>
            <a:endParaRPr lang="en-US" dirty="0"/>
          </a:p>
        </p:txBody>
      </p:sp>
      <p:sp>
        <p:nvSpPr>
          <p:cNvPr id="3" name="Content Placeholder 2"/>
          <p:cNvSpPr>
            <a:spLocks noGrp="1"/>
          </p:cNvSpPr>
          <p:nvPr>
            <p:ph sz="quarter" idx="1"/>
          </p:nvPr>
        </p:nvSpPr>
        <p:spPr/>
        <p:txBody>
          <a:bodyPr/>
          <a:lstStyle/>
          <a:p>
            <a:pPr>
              <a:buNone/>
            </a:pPr>
            <a:r>
              <a:rPr lang="en-US" sz="4800" b="1" dirty="0" smtClean="0"/>
              <a:t>“Training Brains:  Improving Behavior, Cognition, and Neural Mechanisms of Attention in Lower SES Children”</a:t>
            </a:r>
            <a:endParaRPr lang="en-US" sz="4800" dirty="0" smtClean="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Experience shapes human brain development and function</a:t>
            </a:r>
            <a:endParaRPr lang="en-US" dirty="0"/>
          </a:p>
        </p:txBody>
      </p:sp>
      <p:sp>
        <p:nvSpPr>
          <p:cNvPr id="3" name="Content Placeholder 2"/>
          <p:cNvSpPr>
            <a:spLocks noGrp="1"/>
          </p:cNvSpPr>
          <p:nvPr>
            <p:ph sz="quarter" idx="1"/>
          </p:nvPr>
        </p:nvSpPr>
        <p:spPr/>
        <p:txBody>
          <a:bodyPr/>
          <a:lstStyle/>
          <a:p>
            <a:r>
              <a:rPr lang="en-US" dirty="0" smtClean="0"/>
              <a:t>Brain systems are modified throughout life.</a:t>
            </a:r>
          </a:p>
          <a:p>
            <a:r>
              <a:rPr lang="en-US" dirty="0" smtClean="0"/>
              <a:t>The most plastic neural systems are vulnerable among individuals from lower SES backgrounds.</a:t>
            </a:r>
          </a:p>
          <a:p>
            <a:r>
              <a:rPr lang="en-US" dirty="0" smtClean="0"/>
              <a:t>Early environmental enrichment in the form of interventions can protect and enhance the plastic and thus potentially vulnerable </a:t>
            </a:r>
            <a:r>
              <a:rPr lang="en-US" dirty="0" err="1" smtClean="0"/>
              <a:t>neurocognitive</a:t>
            </a:r>
            <a:r>
              <a:rPr lang="en-US" dirty="0" smtClean="0"/>
              <a:t> systems in children with, or at risk for, developmental deficits.</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Vulnerability</a:t>
            </a:r>
            <a:endParaRPr lang="en-US" dirty="0"/>
          </a:p>
        </p:txBody>
      </p:sp>
      <p:sp>
        <p:nvSpPr>
          <p:cNvPr id="3" name="Content Placeholder 2"/>
          <p:cNvSpPr>
            <a:spLocks noGrp="1"/>
          </p:cNvSpPr>
          <p:nvPr>
            <p:ph sz="quarter" idx="1"/>
          </p:nvPr>
        </p:nvSpPr>
        <p:spPr/>
        <p:txBody>
          <a:bodyPr/>
          <a:lstStyle/>
          <a:p>
            <a:r>
              <a:rPr lang="en-US" dirty="0" smtClean="0"/>
              <a:t>Adults with lower language proficiency are syntax vulnerable</a:t>
            </a:r>
          </a:p>
          <a:p>
            <a:r>
              <a:rPr lang="en-US" dirty="0" smtClean="0"/>
              <a:t>Adults from lower SES backgrounds are syntax vulnerable</a:t>
            </a:r>
          </a:p>
          <a:p>
            <a:r>
              <a:rPr lang="en-US" dirty="0" smtClean="0"/>
              <a:t>Attention in children from lower SES backgrounds are attention vulnerable.</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3001962"/>
          </a:xfrm>
        </p:spPr>
        <p:txBody>
          <a:bodyPr>
            <a:normAutofit fontScale="90000"/>
          </a:bodyPr>
          <a:lstStyle/>
          <a:p>
            <a:r>
              <a:rPr lang="en-US" u="sng" dirty="0" smtClean="0"/>
              <a:t>The Global Achievement Gap</a:t>
            </a:r>
            <a:br>
              <a:rPr lang="en-US" u="sng" dirty="0" smtClean="0"/>
            </a:br>
            <a:r>
              <a:rPr lang="en-US" dirty="0" smtClean="0"/>
              <a:t>	by Tony Wagner</a:t>
            </a:r>
            <a:br>
              <a:rPr lang="en-US" dirty="0" smtClean="0"/>
            </a:br>
            <a:r>
              <a:rPr lang="en-US" dirty="0" smtClean="0"/>
              <a:t>		Innovation Education Fellow</a:t>
            </a:r>
            <a:br>
              <a:rPr lang="en-US" dirty="0" smtClean="0"/>
            </a:br>
            <a:r>
              <a:rPr lang="en-US" dirty="0" smtClean="0"/>
              <a:t>		Technology &amp; 					Entrepreneurship Center at 		Harvard</a:t>
            </a:r>
            <a:br>
              <a:rPr lang="en-US" dirty="0" smtClean="0"/>
            </a:br>
            <a:endParaRPr lang="en-US" u="sng" dirty="0"/>
          </a:p>
        </p:txBody>
      </p:sp>
      <p:sp>
        <p:nvSpPr>
          <p:cNvPr id="4" name="Content Placeholder 3"/>
          <p:cNvSpPr>
            <a:spLocks noGrp="1"/>
          </p:cNvSpPr>
          <p:nvPr>
            <p:ph sz="quarter" idx="1"/>
          </p:nvPr>
        </p:nvSpPr>
        <p:spPr>
          <a:xfrm>
            <a:off x="457200" y="3429000"/>
            <a:ext cx="7467600" cy="3044952"/>
          </a:xfrm>
        </p:spPr>
        <p:txBody>
          <a:bodyPr>
            <a:normAutofit/>
          </a:bodyPr>
          <a:lstStyle/>
          <a:p>
            <a:pPr>
              <a:buNone/>
            </a:pPr>
            <a:r>
              <a:rPr lang="en-US" sz="4800" dirty="0" smtClean="0"/>
              <a:t>“Teaching, Learning, and Leading in the 21</a:t>
            </a:r>
            <a:r>
              <a:rPr lang="en-US" sz="4800" baseline="30000" dirty="0" smtClean="0"/>
              <a:t>st</a:t>
            </a:r>
            <a:r>
              <a:rPr lang="en-US" sz="4800" dirty="0" smtClean="0"/>
              <a:t> Century”</a:t>
            </a:r>
            <a:endParaRPr lang="en-US" sz="48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Parent Training is needed</a:t>
            </a:r>
            <a:endParaRPr lang="en-US" dirty="0"/>
          </a:p>
        </p:txBody>
      </p:sp>
      <p:sp>
        <p:nvSpPr>
          <p:cNvPr id="3" name="Content Placeholder 2"/>
          <p:cNvSpPr>
            <a:spLocks noGrp="1"/>
          </p:cNvSpPr>
          <p:nvPr>
            <p:ph sz="quarter" idx="1"/>
          </p:nvPr>
        </p:nvSpPr>
        <p:spPr/>
        <p:txBody>
          <a:bodyPr/>
          <a:lstStyle/>
          <a:p>
            <a:r>
              <a:rPr lang="en-US" dirty="0" smtClean="0"/>
              <a:t>Identify known risk factors for children</a:t>
            </a:r>
          </a:p>
          <a:p>
            <a:pPr lvl="1"/>
            <a:r>
              <a:rPr lang="en-US" dirty="0" smtClean="0"/>
              <a:t>Stress</a:t>
            </a:r>
          </a:p>
          <a:p>
            <a:pPr lvl="1"/>
            <a:r>
              <a:rPr lang="en-US" dirty="0" smtClean="0"/>
              <a:t>Language</a:t>
            </a:r>
          </a:p>
          <a:p>
            <a:pPr lvl="1"/>
            <a:r>
              <a:rPr lang="en-US" dirty="0" smtClean="0"/>
              <a:t>Behavioral control / emotional regulation</a:t>
            </a:r>
          </a:p>
          <a:p>
            <a:r>
              <a:rPr lang="en-US" dirty="0" smtClean="0"/>
              <a:t>Identified evidence-based strategies / approaches for targeting each risk factor</a:t>
            </a:r>
          </a:p>
          <a:p>
            <a:r>
              <a:rPr lang="en-US" dirty="0" smtClean="0"/>
              <a:t>Examined literature for existing programs using these strategies / approaches</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Parent Training: Key Components</a:t>
            </a:r>
            <a:endParaRPr lang="en-US" dirty="0"/>
          </a:p>
        </p:txBody>
      </p:sp>
      <p:sp>
        <p:nvSpPr>
          <p:cNvPr id="3" name="Content Placeholder 2"/>
          <p:cNvSpPr>
            <a:spLocks noGrp="1"/>
          </p:cNvSpPr>
          <p:nvPr>
            <p:ph sz="quarter" idx="1"/>
          </p:nvPr>
        </p:nvSpPr>
        <p:spPr/>
        <p:txBody>
          <a:bodyPr/>
          <a:lstStyle/>
          <a:p>
            <a:r>
              <a:rPr lang="en-US" dirty="0" smtClean="0"/>
              <a:t>Provide high levels of positive reinforcement and specific praise</a:t>
            </a:r>
          </a:p>
          <a:p>
            <a:r>
              <a:rPr lang="en-US" dirty="0" smtClean="0"/>
              <a:t>Use consistent discipline with clear expectations and natural consequences</a:t>
            </a:r>
          </a:p>
          <a:p>
            <a:r>
              <a:rPr lang="en-US" dirty="0" smtClean="0"/>
              <a:t>Use language differently to encourage high-quality interactions</a:t>
            </a:r>
          </a:p>
          <a:p>
            <a:r>
              <a:rPr lang="en-US" dirty="0" smtClean="0"/>
              <a:t>Provide frequent opportunities for children to Choose, Think, and Solve Problems</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Effects of Parent Training</a:t>
            </a:r>
            <a:endParaRPr lang="en-US" dirty="0"/>
          </a:p>
        </p:txBody>
      </p:sp>
      <p:sp>
        <p:nvSpPr>
          <p:cNvPr id="3" name="Content Placeholder 2"/>
          <p:cNvSpPr>
            <a:spLocks noGrp="1"/>
          </p:cNvSpPr>
          <p:nvPr>
            <p:ph sz="quarter" idx="1"/>
          </p:nvPr>
        </p:nvSpPr>
        <p:spPr/>
        <p:txBody>
          <a:bodyPr/>
          <a:lstStyle/>
          <a:p>
            <a:r>
              <a:rPr lang="en-US" dirty="0" smtClean="0"/>
              <a:t>Parents changed their behaviors</a:t>
            </a:r>
          </a:p>
          <a:p>
            <a:r>
              <a:rPr lang="en-US" dirty="0" smtClean="0"/>
              <a:t>Parents reported reduced stress</a:t>
            </a:r>
          </a:p>
          <a:p>
            <a:r>
              <a:rPr lang="en-US" dirty="0" smtClean="0"/>
              <a:t>Children’s language, cognition, and attention improved</a:t>
            </a:r>
          </a:p>
          <a:p>
            <a:endParaRPr lang="en-US" dirty="0" smtClean="0"/>
          </a:p>
          <a:p>
            <a:endParaRPr lang="en-US" dirty="0" smtClean="0"/>
          </a:p>
          <a:p>
            <a:r>
              <a:rPr lang="en-US" dirty="0" smtClean="0"/>
              <a:t>ChangingBrains.org</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782762"/>
          </a:xfrm>
        </p:spPr>
        <p:txBody>
          <a:bodyPr>
            <a:normAutofit/>
          </a:bodyPr>
          <a:lstStyle/>
          <a:p>
            <a:r>
              <a:rPr lang="en-US" u="sng" dirty="0" smtClean="0"/>
              <a:t>Curriculum 21</a:t>
            </a:r>
            <a:br>
              <a:rPr lang="en-US" u="sng" dirty="0" smtClean="0"/>
            </a:br>
            <a:r>
              <a:rPr lang="en-US" dirty="0" smtClean="0"/>
              <a:t>	by Heidi Hayes Jacobs</a:t>
            </a:r>
            <a:br>
              <a:rPr lang="en-US" dirty="0" smtClean="0"/>
            </a:br>
            <a:r>
              <a:rPr lang="en-US" dirty="0" smtClean="0"/>
              <a:t>		Columbia University	</a:t>
            </a:r>
            <a:endParaRPr lang="en-US" dirty="0"/>
          </a:p>
        </p:txBody>
      </p:sp>
      <p:sp>
        <p:nvSpPr>
          <p:cNvPr id="3" name="Content Placeholder 2"/>
          <p:cNvSpPr>
            <a:spLocks noGrp="1"/>
          </p:cNvSpPr>
          <p:nvPr>
            <p:ph sz="quarter" idx="1"/>
          </p:nvPr>
        </p:nvSpPr>
        <p:spPr>
          <a:xfrm>
            <a:off x="457200" y="2362200"/>
            <a:ext cx="7467600" cy="3733800"/>
          </a:xfrm>
        </p:spPr>
        <p:txBody>
          <a:bodyPr>
            <a:normAutofit fontScale="92500"/>
          </a:bodyPr>
          <a:lstStyle/>
          <a:p>
            <a:pPr>
              <a:buNone/>
            </a:pPr>
            <a:endParaRPr lang="en-US" sz="5400" dirty="0" smtClean="0"/>
          </a:p>
          <a:p>
            <a:pPr>
              <a:buNone/>
            </a:pPr>
            <a:r>
              <a:rPr lang="en-US" sz="5400" dirty="0" smtClean="0"/>
              <a:t>“Curriculum 21:  Essential Education for a Changing World”</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Essential Questions:</a:t>
            </a:r>
            <a:endParaRPr lang="en-US" dirty="0"/>
          </a:p>
        </p:txBody>
      </p:sp>
      <p:sp>
        <p:nvSpPr>
          <p:cNvPr id="3" name="Content Placeholder 2"/>
          <p:cNvSpPr>
            <a:spLocks noGrp="1"/>
          </p:cNvSpPr>
          <p:nvPr>
            <p:ph sz="quarter" idx="1"/>
          </p:nvPr>
        </p:nvSpPr>
        <p:spPr/>
        <p:txBody>
          <a:bodyPr/>
          <a:lstStyle/>
          <a:p>
            <a:r>
              <a:rPr lang="en-US" dirty="0" smtClean="0"/>
              <a:t>How can we prepare our learners for their future?</a:t>
            </a:r>
          </a:p>
          <a:p>
            <a:endParaRPr lang="en-US" dirty="0" smtClean="0"/>
          </a:p>
          <a:p>
            <a:r>
              <a:rPr lang="en-US" dirty="0" smtClean="0"/>
              <a:t>Who owns the learning?</a:t>
            </a:r>
          </a:p>
          <a:p>
            <a:endParaRPr lang="en-US" dirty="0" smtClean="0"/>
          </a:p>
          <a:p>
            <a:r>
              <a:rPr lang="en-US" dirty="0" smtClean="0"/>
              <a:t>What do we cut?</a:t>
            </a:r>
          </a:p>
          <a:p>
            <a:endParaRPr lang="en-US" dirty="0" smtClean="0"/>
          </a:p>
          <a:p>
            <a:r>
              <a:rPr lang="en-US" dirty="0" smtClean="0"/>
              <a:t>What do we keep?</a:t>
            </a:r>
          </a:p>
          <a:p>
            <a:endParaRPr lang="en-US" dirty="0" smtClean="0"/>
          </a:p>
          <a:p>
            <a:r>
              <a:rPr lang="en-US" dirty="0" smtClean="0"/>
              <a:t>What do we create?</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year are you preparing your learner for?</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We have 21</a:t>
            </a:r>
            <a:r>
              <a:rPr lang="en-US" baseline="30000" dirty="0" smtClean="0"/>
              <a:t>st</a:t>
            </a:r>
            <a:r>
              <a:rPr lang="en-US" dirty="0" smtClean="0"/>
              <a:t> Century children.</a:t>
            </a:r>
          </a:p>
          <a:p>
            <a:r>
              <a:rPr lang="en-US" dirty="0" smtClean="0"/>
              <a:t>We are currently using curriculum form about 1985. (20</a:t>
            </a:r>
            <a:r>
              <a:rPr lang="en-US" baseline="30000" dirty="0" smtClean="0"/>
              <a:t>th</a:t>
            </a:r>
            <a:r>
              <a:rPr lang="en-US" dirty="0" smtClean="0"/>
              <a:t> Century curriculum)</a:t>
            </a:r>
          </a:p>
          <a:p>
            <a:r>
              <a:rPr lang="en-US" dirty="0" smtClean="0"/>
              <a:t>Our schedule was developed in 1896 (180 days, agrarian, 6 hour day, 8 subjects)- (19</a:t>
            </a:r>
            <a:r>
              <a:rPr lang="en-US" baseline="30000" dirty="0" smtClean="0"/>
              <a:t>th</a:t>
            </a:r>
            <a:r>
              <a:rPr lang="en-US" dirty="0" smtClean="0"/>
              <a:t> Century schedule)</a:t>
            </a:r>
          </a:p>
          <a:p>
            <a:endParaRPr lang="en-US" dirty="0" smtClean="0"/>
          </a:p>
          <a:p>
            <a:r>
              <a:rPr lang="en-US" dirty="0" smtClean="0"/>
              <a:t>Curriculum must be constantly updated.</a:t>
            </a:r>
          </a:p>
          <a:p>
            <a:endParaRPr lang="en-US" dirty="0" smtClean="0"/>
          </a:p>
          <a:p>
            <a:r>
              <a:rPr lang="en-US" dirty="0" smtClean="0"/>
              <a:t>Tools must be supportive</a:t>
            </a:r>
          </a:p>
          <a:p>
            <a:endParaRPr lang="en-US" dirty="0" smtClean="0"/>
          </a:p>
          <a:p>
            <a:r>
              <a:rPr lang="en-US" dirty="0" smtClean="0"/>
              <a:t>Children and youth process information differently than we do.</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944562"/>
          </a:xfrm>
        </p:spPr>
        <p:txBody>
          <a:bodyPr>
            <a:normAutofit fontScale="90000"/>
          </a:bodyPr>
          <a:lstStyle/>
          <a:p>
            <a:r>
              <a:rPr lang="en-US" dirty="0" smtClean="0"/>
              <a:t>5 Trends that change teaching and learning	</a:t>
            </a:r>
            <a:endParaRPr lang="en-US" dirty="0"/>
          </a:p>
        </p:txBody>
      </p:sp>
      <p:sp>
        <p:nvSpPr>
          <p:cNvPr id="3" name="Content Placeholder 2"/>
          <p:cNvSpPr>
            <a:spLocks noGrp="1"/>
          </p:cNvSpPr>
          <p:nvPr>
            <p:ph sz="quarter" idx="1"/>
          </p:nvPr>
        </p:nvSpPr>
        <p:spPr>
          <a:xfrm>
            <a:off x="457200" y="1219200"/>
            <a:ext cx="7467600" cy="5254752"/>
          </a:xfrm>
        </p:spPr>
        <p:txBody>
          <a:bodyPr>
            <a:normAutofit fontScale="85000" lnSpcReduction="20000"/>
          </a:bodyPr>
          <a:lstStyle/>
          <a:p>
            <a:r>
              <a:rPr lang="en-US" dirty="0" smtClean="0"/>
              <a:t>Social Production</a:t>
            </a:r>
          </a:p>
          <a:p>
            <a:pPr lvl="1"/>
            <a:r>
              <a:rPr lang="en-US" dirty="0" smtClean="0"/>
              <a:t>Learning to Do</a:t>
            </a:r>
          </a:p>
          <a:p>
            <a:pPr lvl="1"/>
            <a:r>
              <a:rPr lang="en-US" dirty="0" smtClean="0"/>
              <a:t>Knowledge Creation</a:t>
            </a:r>
          </a:p>
          <a:p>
            <a:r>
              <a:rPr lang="en-US" dirty="0" smtClean="0"/>
              <a:t>Social Networks</a:t>
            </a:r>
          </a:p>
          <a:p>
            <a:pPr lvl="1"/>
            <a:r>
              <a:rPr lang="en-US" dirty="0" smtClean="0"/>
              <a:t>Learning to Be</a:t>
            </a:r>
          </a:p>
          <a:p>
            <a:pPr lvl="1"/>
            <a:r>
              <a:rPr lang="en-US" dirty="0" smtClean="0"/>
              <a:t>Defining our identities</a:t>
            </a:r>
          </a:p>
          <a:p>
            <a:pPr lvl="1"/>
            <a:r>
              <a:rPr lang="en-US" dirty="0" smtClean="0"/>
              <a:t>How we connect with each other determines how learning occurs (relationship, not technologies)</a:t>
            </a:r>
          </a:p>
          <a:p>
            <a:r>
              <a:rPr lang="en-US" dirty="0" smtClean="0"/>
              <a:t>Semantic Web</a:t>
            </a:r>
          </a:p>
          <a:p>
            <a:pPr lvl="1"/>
            <a:r>
              <a:rPr lang="en-US" dirty="0" smtClean="0"/>
              <a:t>Learning to Know</a:t>
            </a:r>
          </a:p>
          <a:p>
            <a:pPr lvl="1"/>
            <a:r>
              <a:rPr lang="en-US" dirty="0" smtClean="0"/>
              <a:t>Organizing, interpretation, connections, and distribution of information</a:t>
            </a:r>
          </a:p>
          <a:p>
            <a:r>
              <a:rPr lang="en-US" dirty="0" smtClean="0"/>
              <a:t>Media Grids</a:t>
            </a:r>
          </a:p>
          <a:p>
            <a:pPr lvl="1"/>
            <a:r>
              <a:rPr lang="en-US" dirty="0" smtClean="0"/>
              <a:t>Learning to be and do</a:t>
            </a:r>
          </a:p>
          <a:p>
            <a:pPr lvl="1"/>
            <a:r>
              <a:rPr lang="en-US" dirty="0" smtClean="0"/>
              <a:t>Gaming embeds to Gardner’s five minds of the future</a:t>
            </a:r>
          </a:p>
          <a:p>
            <a:pPr lvl="1"/>
            <a:r>
              <a:rPr lang="en-US" dirty="0" smtClean="0"/>
              <a:t>Content not confined to linear structures</a:t>
            </a:r>
          </a:p>
          <a:p>
            <a:r>
              <a:rPr lang="en-US" dirty="0" smtClean="0"/>
              <a:t>Non-Linear Learning</a:t>
            </a:r>
          </a:p>
          <a:p>
            <a:pPr lvl="1"/>
            <a:r>
              <a:rPr lang="en-US" dirty="0" smtClean="0"/>
              <a:t>Disciplines are interconnected</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Resistance to Growth</a:t>
            </a:r>
            <a:endParaRPr lang="en-US" dirty="0"/>
          </a:p>
        </p:txBody>
      </p:sp>
      <p:sp>
        <p:nvSpPr>
          <p:cNvPr id="3" name="Content Placeholder 2"/>
          <p:cNvSpPr>
            <a:spLocks noGrp="1"/>
          </p:cNvSpPr>
          <p:nvPr>
            <p:ph sz="quarter" idx="1"/>
          </p:nvPr>
        </p:nvSpPr>
        <p:spPr/>
        <p:txBody>
          <a:bodyPr/>
          <a:lstStyle/>
          <a:p>
            <a:r>
              <a:rPr lang="en-US" dirty="0" smtClean="0"/>
              <a:t>The myth of the good old days</a:t>
            </a:r>
          </a:p>
          <a:p>
            <a:r>
              <a:rPr lang="en-US" dirty="0" smtClean="0"/>
              <a:t>Bringing back papyrus</a:t>
            </a:r>
          </a:p>
          <a:p>
            <a:r>
              <a:rPr lang="en-US" dirty="0" smtClean="0"/>
              <a:t>The secret in lesson planning is LAMINATION</a:t>
            </a:r>
          </a:p>
          <a:p>
            <a:r>
              <a:rPr lang="en-US" dirty="0" smtClean="0"/>
              <a:t>The separation of Tech and Curriculum</a:t>
            </a:r>
          </a:p>
          <a:p>
            <a:r>
              <a:rPr lang="en-US" dirty="0" smtClean="0"/>
              <a:t>Globalization is “enrichment” vs. a necessity</a:t>
            </a:r>
          </a:p>
          <a:p>
            <a:endParaRPr lang="en-US" dirty="0" smtClean="0"/>
          </a:p>
          <a:p>
            <a:r>
              <a:rPr lang="en-US" dirty="0" smtClean="0"/>
              <a:t>Are we preparing our students for 2025?</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Beyond Reform to New Forms</a:t>
            </a:r>
            <a:endParaRPr lang="en-US" dirty="0"/>
          </a:p>
        </p:txBody>
      </p:sp>
      <p:sp>
        <p:nvSpPr>
          <p:cNvPr id="3" name="Content Placeholder 2"/>
          <p:cNvSpPr>
            <a:spLocks noGrp="1"/>
          </p:cNvSpPr>
          <p:nvPr>
            <p:ph sz="quarter" idx="1"/>
          </p:nvPr>
        </p:nvSpPr>
        <p:spPr/>
        <p:txBody>
          <a:bodyPr>
            <a:normAutofit/>
          </a:bodyPr>
          <a:lstStyle/>
          <a:p>
            <a:r>
              <a:rPr lang="en-US" dirty="0" smtClean="0"/>
              <a:t>Educational Leadership – September 2009</a:t>
            </a:r>
          </a:p>
          <a:p>
            <a:pPr lvl="1"/>
            <a:r>
              <a:rPr lang="en-US" dirty="0" smtClean="0"/>
              <a:t>Teaching for the 21</a:t>
            </a:r>
            <a:r>
              <a:rPr lang="en-US" baseline="30000" dirty="0" smtClean="0"/>
              <a:t>st</a:t>
            </a:r>
            <a:r>
              <a:rPr lang="en-US" dirty="0" smtClean="0"/>
              <a:t> Century</a:t>
            </a:r>
          </a:p>
          <a:p>
            <a:pPr lvl="1"/>
            <a:endParaRPr lang="en-US" dirty="0" smtClean="0"/>
          </a:p>
          <a:p>
            <a:r>
              <a:rPr lang="en-US" dirty="0" smtClean="0"/>
              <a:t>One of the most important new forms is PERSONALIZING the GLOBAL</a:t>
            </a:r>
          </a:p>
          <a:p>
            <a:endParaRPr lang="en-US" dirty="0" smtClean="0"/>
          </a:p>
          <a:p>
            <a:r>
              <a:rPr lang="en-US" dirty="0" smtClean="0"/>
              <a:t>Use 21</a:t>
            </a:r>
            <a:r>
              <a:rPr lang="en-US" baseline="30000" dirty="0" smtClean="0"/>
              <a:t>st</a:t>
            </a:r>
            <a:r>
              <a:rPr lang="en-US" dirty="0" smtClean="0"/>
              <a:t> century tools to navigate teaching and learning.</a:t>
            </a:r>
          </a:p>
          <a:p>
            <a:endParaRPr lang="en-US" dirty="0" smtClean="0"/>
          </a:p>
          <a:p>
            <a:r>
              <a:rPr lang="en-US" dirty="0" smtClean="0"/>
              <a:t>Abundant web resources are there for teachers and administrators:  NO EXCUSES</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Global Competency Matrix</a:t>
            </a:r>
            <a:endParaRPr lang="en-US" dirty="0"/>
          </a:p>
        </p:txBody>
      </p:sp>
      <p:sp>
        <p:nvSpPr>
          <p:cNvPr id="3" name="Content Placeholder 2"/>
          <p:cNvSpPr>
            <a:spLocks noGrp="1"/>
          </p:cNvSpPr>
          <p:nvPr>
            <p:ph sz="quarter" idx="1"/>
          </p:nvPr>
        </p:nvSpPr>
        <p:spPr/>
        <p:txBody>
          <a:bodyPr/>
          <a:lstStyle/>
          <a:p>
            <a:r>
              <a:rPr lang="en-US" dirty="0" smtClean="0"/>
              <a:t>This matrix was created as part of the Council of Chief State School Officers’ </a:t>
            </a:r>
            <a:r>
              <a:rPr lang="en-US" dirty="0" err="1" smtClean="0"/>
              <a:t>EdSteps</a:t>
            </a:r>
            <a:r>
              <a:rPr lang="en-US" dirty="0" smtClean="0"/>
              <a:t> Project, in partnership with the Asia Society Partnership for Global Learning.  Similar matrices describing </a:t>
            </a:r>
            <a:r>
              <a:rPr lang="en-US" dirty="0" err="1" smtClean="0"/>
              <a:t>citeria</a:t>
            </a:r>
            <a:r>
              <a:rPr lang="en-US" dirty="0" smtClean="0"/>
              <a:t> for Global Competence within academic disciplines are in development.</a:t>
            </a:r>
          </a:p>
          <a:p>
            <a:pPr>
              <a:buNone/>
            </a:pPr>
            <a:endParaRPr lang="en-US" dirty="0" smtClean="0"/>
          </a:p>
          <a:p>
            <a:r>
              <a:rPr lang="en-US" dirty="0" smtClean="0">
                <a:hlinkClick r:id="rId2"/>
              </a:rPr>
              <a:t>www.ccsso.org</a:t>
            </a:r>
            <a:endParaRPr lang="en-US" dirty="0" smtClean="0"/>
          </a:p>
          <a:p>
            <a:pPr>
              <a:buNone/>
            </a:pPr>
            <a:endParaRPr lang="en-US" dirty="0" smtClean="0"/>
          </a:p>
          <a:p>
            <a:r>
              <a:rPr lang="en-US" dirty="0" smtClean="0">
                <a:hlinkClick r:id="rId3"/>
              </a:rPr>
              <a:t>www.EdSteps.org</a:t>
            </a:r>
            <a:endParaRPr lang="en-US" dirty="0" smtClean="0"/>
          </a:p>
          <a:p>
            <a:pPr>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New Educational Challenges</a:t>
            </a:r>
            <a:endParaRPr lang="en-US" dirty="0"/>
          </a:p>
        </p:txBody>
      </p:sp>
      <p:sp>
        <p:nvSpPr>
          <p:cNvPr id="3" name="Content Placeholder 2"/>
          <p:cNvSpPr>
            <a:spLocks noGrp="1"/>
          </p:cNvSpPr>
          <p:nvPr>
            <p:ph sz="quarter" idx="1"/>
          </p:nvPr>
        </p:nvSpPr>
        <p:spPr/>
        <p:txBody>
          <a:bodyPr>
            <a:normAutofit/>
          </a:bodyPr>
          <a:lstStyle/>
          <a:p>
            <a:r>
              <a:rPr lang="en-US" sz="2000" dirty="0" smtClean="0"/>
              <a:t>NEW SKILLS for Work, Continuous Learning, and Citizenship in a “Knowledge Society” for ALL STUDENTS</a:t>
            </a:r>
          </a:p>
          <a:p>
            <a:pPr lvl="1"/>
            <a:r>
              <a:rPr lang="en-US" sz="2000" dirty="0" smtClean="0"/>
              <a:t>Convergence of skills needed for careers, college, citizenship</a:t>
            </a:r>
          </a:p>
          <a:p>
            <a:pPr lvl="1"/>
            <a:r>
              <a:rPr lang="en-US" sz="2000" dirty="0" smtClean="0"/>
              <a:t>Students lack skills relegated to marginal employment and citizenship</a:t>
            </a:r>
          </a:p>
          <a:p>
            <a:r>
              <a:rPr lang="en-US" sz="2000" dirty="0" smtClean="0"/>
              <a:t>The “NET GENERATION” is differently motivated to learn</a:t>
            </a:r>
          </a:p>
          <a:p>
            <a:pPr lvl="1"/>
            <a:r>
              <a:rPr lang="en-US" sz="2000" dirty="0" smtClean="0"/>
              <a:t>Boredom is the leading cause of low achievement and student drop out</a:t>
            </a:r>
          </a:p>
          <a:p>
            <a:r>
              <a:rPr lang="en-US" sz="2000" dirty="0" smtClean="0"/>
              <a:t>The NEW PROBLEM:  How to create an “Innovation Nation?”</a:t>
            </a:r>
          </a:p>
          <a:p>
            <a:pPr lvl="1"/>
            <a:r>
              <a:rPr lang="en-US" sz="2000" dirty="0" smtClean="0"/>
              <a:t>We cannot save or spend our way out of this crisis.</a:t>
            </a:r>
          </a:p>
          <a:p>
            <a:pPr lvl="1"/>
            <a:r>
              <a:rPr lang="en-US" sz="2000" dirty="0" smtClean="0"/>
              <a:t>The only people whose jobs cannot be automated or off-shored in a “hyper connected” world are the innovators</a:t>
            </a:r>
          </a:p>
          <a:p>
            <a:pPr lvl="1"/>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838200"/>
            <a:ext cx="7467600" cy="5635752"/>
          </a:xfrm>
        </p:spPr>
        <p:txBody>
          <a:bodyPr/>
          <a:lstStyle/>
          <a:p>
            <a:pPr>
              <a:buNone/>
            </a:pPr>
            <a:r>
              <a:rPr lang="en-US" dirty="0" smtClean="0"/>
              <a:t>LITERACY</a:t>
            </a:r>
          </a:p>
          <a:p>
            <a:r>
              <a:rPr lang="en-US" dirty="0" smtClean="0"/>
              <a:t>Digital Literacy</a:t>
            </a:r>
          </a:p>
          <a:p>
            <a:r>
              <a:rPr lang="en-US" dirty="0" smtClean="0"/>
              <a:t>Media Literacy</a:t>
            </a:r>
          </a:p>
          <a:p>
            <a:r>
              <a:rPr lang="en-US" dirty="0" smtClean="0"/>
              <a:t>Global Literacy</a:t>
            </a:r>
          </a:p>
          <a:p>
            <a:r>
              <a:rPr lang="en-US" dirty="0" smtClean="0"/>
              <a:t>Cultural Literacy</a:t>
            </a:r>
          </a:p>
          <a:p>
            <a:endParaRPr lang="en-US" dirty="0" smtClean="0"/>
          </a:p>
          <a:p>
            <a:pPr>
              <a:buNone/>
            </a:pPr>
            <a:r>
              <a:rPr lang="en-US" dirty="0" smtClean="0"/>
              <a:t>CURRICULUM</a:t>
            </a:r>
          </a:p>
          <a:p>
            <a:r>
              <a:rPr lang="en-US" dirty="0" smtClean="0"/>
              <a:t>Content</a:t>
            </a:r>
          </a:p>
          <a:p>
            <a:r>
              <a:rPr lang="en-US" dirty="0" smtClean="0"/>
              <a:t>Skills</a:t>
            </a:r>
          </a:p>
          <a:p>
            <a:r>
              <a:rPr lang="en-US" dirty="0" smtClean="0"/>
              <a:t>Assessment</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2087562"/>
          </a:xfrm>
        </p:spPr>
        <p:txBody>
          <a:bodyPr>
            <a:normAutofit/>
          </a:bodyPr>
          <a:lstStyle/>
          <a:p>
            <a:r>
              <a:rPr lang="en-US" dirty="0" smtClean="0"/>
              <a:t>Curriculum design requires us to make choices about what is essential </a:t>
            </a:r>
            <a:r>
              <a:rPr lang="en-US" u="sng" dirty="0" smtClean="0"/>
              <a:t>NOW</a:t>
            </a:r>
            <a:r>
              <a:rPr lang="en-US" dirty="0" smtClean="0"/>
              <a:t> to help our learners for </a:t>
            </a:r>
            <a:r>
              <a:rPr lang="en-US" u="sng" dirty="0" smtClean="0"/>
              <a:t>THEIR FUTURE</a:t>
            </a:r>
            <a:endParaRPr lang="en-US" u="sng" dirty="0"/>
          </a:p>
        </p:txBody>
      </p:sp>
      <p:sp>
        <p:nvSpPr>
          <p:cNvPr id="3" name="Content Placeholder 2"/>
          <p:cNvSpPr>
            <a:spLocks noGrp="1"/>
          </p:cNvSpPr>
          <p:nvPr>
            <p:ph sz="quarter" idx="1"/>
          </p:nvPr>
        </p:nvSpPr>
        <p:spPr>
          <a:xfrm>
            <a:off x="457200" y="2971800"/>
            <a:ext cx="7467600" cy="3502152"/>
          </a:xfrm>
        </p:spPr>
        <p:txBody>
          <a:bodyPr>
            <a:normAutofit/>
          </a:bodyPr>
          <a:lstStyle/>
          <a:p>
            <a:r>
              <a:rPr lang="en-US" sz="3600" dirty="0" smtClean="0"/>
              <a:t>Learners create and share knowledge differently from previous generations.</a:t>
            </a:r>
            <a:endParaRPr lang="en-US" sz="36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92162"/>
          </a:xfrm>
        </p:spPr>
        <p:txBody>
          <a:bodyPr/>
          <a:lstStyle/>
          <a:p>
            <a:r>
              <a:rPr lang="en-US" dirty="0" smtClean="0"/>
              <a:t>New School versions</a:t>
            </a:r>
            <a:endParaRPr lang="en-US" dirty="0"/>
          </a:p>
        </p:txBody>
      </p:sp>
      <p:sp>
        <p:nvSpPr>
          <p:cNvPr id="3" name="Content Placeholder 2"/>
          <p:cNvSpPr>
            <a:spLocks noGrp="1"/>
          </p:cNvSpPr>
          <p:nvPr>
            <p:ph sz="quarter" idx="1"/>
          </p:nvPr>
        </p:nvSpPr>
        <p:spPr>
          <a:xfrm>
            <a:off x="457200" y="1219200"/>
            <a:ext cx="7467600" cy="5254752"/>
          </a:xfrm>
        </p:spPr>
        <p:txBody>
          <a:bodyPr>
            <a:normAutofit fontScale="85000" lnSpcReduction="20000"/>
          </a:bodyPr>
          <a:lstStyle/>
          <a:p>
            <a:r>
              <a:rPr lang="en-US" dirty="0" smtClean="0"/>
              <a:t>The schedule</a:t>
            </a:r>
          </a:p>
          <a:p>
            <a:pPr lvl="1"/>
            <a:r>
              <a:rPr lang="en-US" dirty="0" smtClean="0"/>
              <a:t>Long term schedules</a:t>
            </a:r>
          </a:p>
          <a:p>
            <a:pPr lvl="2"/>
            <a:r>
              <a:rPr lang="en-US" dirty="0" smtClean="0"/>
              <a:t>Rethink Grade 12 compulsion</a:t>
            </a:r>
          </a:p>
          <a:p>
            <a:pPr lvl="2"/>
            <a:r>
              <a:rPr lang="en-US" dirty="0" smtClean="0"/>
              <a:t>Early graduation when ready</a:t>
            </a:r>
          </a:p>
          <a:p>
            <a:pPr lvl="2"/>
            <a:r>
              <a:rPr lang="en-US" dirty="0" smtClean="0"/>
              <a:t>Additional year if needed</a:t>
            </a:r>
          </a:p>
          <a:p>
            <a:pPr lvl="2"/>
            <a:r>
              <a:rPr lang="en-US" dirty="0" smtClean="0"/>
              <a:t>Summer Semester</a:t>
            </a:r>
          </a:p>
          <a:p>
            <a:pPr lvl="1"/>
            <a:r>
              <a:rPr lang="en-US" dirty="0" smtClean="0"/>
              <a:t>Daily instructional Time</a:t>
            </a:r>
          </a:p>
          <a:p>
            <a:pPr lvl="2"/>
            <a:r>
              <a:rPr lang="en-US" dirty="0" smtClean="0"/>
              <a:t>Seminars vs. Classes</a:t>
            </a:r>
          </a:p>
          <a:p>
            <a:pPr lvl="2"/>
            <a:r>
              <a:rPr lang="en-US" dirty="0" smtClean="0"/>
              <a:t>Study groups</a:t>
            </a:r>
          </a:p>
          <a:p>
            <a:pPr lvl="2"/>
            <a:r>
              <a:rPr lang="en-US" dirty="0" smtClean="0"/>
              <a:t>Rotational blocks in conjunction with set blocks (expanded block for projects, homework blocks, etc)</a:t>
            </a:r>
          </a:p>
          <a:p>
            <a:pPr lvl="1"/>
            <a:r>
              <a:rPr lang="en-US" dirty="0" smtClean="0"/>
              <a:t>Extended Day Patterns</a:t>
            </a:r>
          </a:p>
          <a:p>
            <a:pPr lvl="2"/>
            <a:r>
              <a:rPr lang="en-US" dirty="0" smtClean="0"/>
              <a:t>Staggered day – different length each day</a:t>
            </a:r>
          </a:p>
          <a:p>
            <a:pPr lvl="2"/>
            <a:r>
              <a:rPr lang="en-US" dirty="0" smtClean="0"/>
              <a:t>Off campus time</a:t>
            </a:r>
          </a:p>
          <a:p>
            <a:pPr lvl="1"/>
            <a:r>
              <a:rPr lang="en-US" dirty="0" smtClean="0"/>
              <a:t>Daily Planning Time</a:t>
            </a:r>
          </a:p>
          <a:p>
            <a:pPr lvl="2"/>
            <a:r>
              <a:rPr lang="en-US" dirty="0" smtClean="0"/>
              <a:t>Regular cross-grade level work</a:t>
            </a:r>
          </a:p>
          <a:p>
            <a:pPr lvl="2"/>
            <a:r>
              <a:rPr lang="en-US" dirty="0" smtClean="0"/>
              <a:t>Regular vertical team planning</a:t>
            </a:r>
          </a:p>
          <a:p>
            <a:r>
              <a:rPr lang="en-US" dirty="0" smtClean="0"/>
              <a:t>Length of year:</a:t>
            </a:r>
          </a:p>
          <a:p>
            <a:pPr lvl="1"/>
            <a:r>
              <a:rPr lang="en-US" dirty="0" smtClean="0"/>
              <a:t>195 – 205 days</a:t>
            </a:r>
          </a:p>
          <a:p>
            <a:r>
              <a:rPr lang="en-US" dirty="0" smtClean="0"/>
              <a:t>Rethink interior spaces</a:t>
            </a:r>
          </a:p>
          <a:p>
            <a:pPr lvl="1">
              <a:buNone/>
            </a:pPr>
            <a:endParaRPr lang="en-US" dirty="0"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Grouping students</a:t>
            </a:r>
            <a:endParaRPr lang="en-US" dirty="0"/>
          </a:p>
        </p:txBody>
      </p:sp>
      <p:sp>
        <p:nvSpPr>
          <p:cNvPr id="3" name="Content Placeholder 2"/>
          <p:cNvSpPr>
            <a:spLocks noGrp="1"/>
          </p:cNvSpPr>
          <p:nvPr>
            <p:ph sz="quarter" idx="1"/>
          </p:nvPr>
        </p:nvSpPr>
        <p:spPr/>
        <p:txBody>
          <a:bodyPr/>
          <a:lstStyle/>
          <a:p>
            <a:r>
              <a:rPr lang="en-US" dirty="0" smtClean="0"/>
              <a:t>Replace “ability” groups which focus on a child-label</a:t>
            </a:r>
          </a:p>
          <a:p>
            <a:r>
              <a:rPr lang="en-US" dirty="0" smtClean="0"/>
              <a:t>Focus on skills groups</a:t>
            </a:r>
          </a:p>
          <a:p>
            <a:pPr lvl="1"/>
            <a:r>
              <a:rPr lang="en-US" dirty="0" smtClean="0"/>
              <a:t>Homogeneous vs. Heterogeneous </a:t>
            </a:r>
          </a:p>
          <a:p>
            <a:r>
              <a:rPr lang="en-US" dirty="0" smtClean="0"/>
              <a:t>Long term grouping / looping clusters</a:t>
            </a:r>
          </a:p>
          <a:p>
            <a:r>
              <a:rPr lang="en-US" dirty="0" smtClean="0"/>
              <a:t>Vertical Teams or Looped Teams</a:t>
            </a:r>
          </a:p>
          <a:p>
            <a:r>
              <a:rPr lang="en-US" dirty="0" smtClean="0"/>
              <a:t>Dignity to school to work</a:t>
            </a:r>
          </a:p>
          <a:p>
            <a:r>
              <a:rPr lang="en-US" dirty="0" smtClean="0"/>
              <a:t>Early Graduation or Extra Year</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Elementary age children</a:t>
            </a:r>
            <a:endParaRPr lang="en-US" dirty="0"/>
          </a:p>
        </p:txBody>
      </p:sp>
      <p:sp>
        <p:nvSpPr>
          <p:cNvPr id="3" name="Content Placeholder 2"/>
          <p:cNvSpPr>
            <a:spLocks noGrp="1"/>
          </p:cNvSpPr>
          <p:nvPr>
            <p:ph sz="quarter" idx="1"/>
          </p:nvPr>
        </p:nvSpPr>
        <p:spPr/>
        <p:txBody>
          <a:bodyPr/>
          <a:lstStyle/>
          <a:p>
            <a:r>
              <a:rPr lang="en-US" dirty="0" smtClean="0"/>
              <a:t>Developmental grouping around age spans vs. strict grade level grouping</a:t>
            </a:r>
          </a:p>
          <a:p>
            <a:r>
              <a:rPr lang="en-US" dirty="0" smtClean="0"/>
              <a:t>Long term grouping / looping clusters</a:t>
            </a:r>
          </a:p>
          <a:p>
            <a:r>
              <a:rPr lang="en-US" dirty="0" smtClean="0"/>
              <a:t>Working with pre-school educators</a:t>
            </a:r>
          </a:p>
          <a:p>
            <a:r>
              <a:rPr lang="en-US" dirty="0" smtClean="0"/>
              <a:t>Formal work with children and parent groups to support literacy</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Middle School</a:t>
            </a:r>
            <a:endParaRPr lang="en-US" dirty="0"/>
          </a:p>
        </p:txBody>
      </p:sp>
      <p:sp>
        <p:nvSpPr>
          <p:cNvPr id="3" name="Content Placeholder 2"/>
          <p:cNvSpPr>
            <a:spLocks noGrp="1"/>
          </p:cNvSpPr>
          <p:nvPr>
            <p:ph sz="quarter" idx="1"/>
          </p:nvPr>
        </p:nvSpPr>
        <p:spPr/>
        <p:txBody>
          <a:bodyPr/>
          <a:lstStyle/>
          <a:p>
            <a:r>
              <a:rPr lang="en-US" dirty="0" smtClean="0"/>
              <a:t>Team models</a:t>
            </a:r>
          </a:p>
          <a:p>
            <a:pPr lvl="1"/>
            <a:r>
              <a:rPr lang="en-US" dirty="0" smtClean="0"/>
              <a:t>Small group academic advisories</a:t>
            </a:r>
          </a:p>
          <a:p>
            <a:r>
              <a:rPr lang="en-US" dirty="0" smtClean="0"/>
              <a:t>Vertical teams</a:t>
            </a:r>
          </a:p>
          <a:p>
            <a:r>
              <a:rPr lang="en-US" dirty="0" smtClean="0"/>
              <a:t>Affective grouping</a:t>
            </a:r>
          </a:p>
          <a:p>
            <a:pPr lvl="1"/>
            <a:r>
              <a:rPr lang="en-US" dirty="0" smtClean="0"/>
              <a:t>Character Education Seminars</a:t>
            </a:r>
          </a:p>
          <a:p>
            <a:r>
              <a:rPr lang="en-US" dirty="0" smtClean="0"/>
              <a:t>Independent long term project outside of school</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High School</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Recognize the different needs of adolescent learners from grades 9 – 12.</a:t>
            </a:r>
          </a:p>
          <a:p>
            <a:r>
              <a:rPr lang="en-US" dirty="0" smtClean="0"/>
              <a:t>Group around fundamental literacy skill needs / independent study skill needs</a:t>
            </a:r>
          </a:p>
          <a:p>
            <a:r>
              <a:rPr lang="en-US" dirty="0" smtClean="0"/>
              <a:t>Curriculum options based on motivation, aspiration, and post-secondary next steps</a:t>
            </a:r>
          </a:p>
          <a:p>
            <a:r>
              <a:rPr lang="en-US" dirty="0" smtClean="0"/>
              <a:t>Early graduation / extra year </a:t>
            </a:r>
          </a:p>
          <a:p>
            <a:r>
              <a:rPr lang="en-US" dirty="0" smtClean="0"/>
              <a:t>Science research labs</a:t>
            </a:r>
          </a:p>
          <a:p>
            <a:r>
              <a:rPr lang="en-US" dirty="0" smtClean="0"/>
              <a:t>Off campus requirements</a:t>
            </a:r>
          </a:p>
          <a:p>
            <a:r>
              <a:rPr lang="en-US" dirty="0" smtClean="0"/>
              <a:t>Dignity to school to work</a:t>
            </a:r>
          </a:p>
          <a:p>
            <a:pPr lvl="1"/>
            <a:r>
              <a:rPr lang="en-US" dirty="0" smtClean="0"/>
              <a:t>Vocational education</a:t>
            </a:r>
          </a:p>
          <a:p>
            <a:pPr lvl="1"/>
            <a:r>
              <a:rPr lang="en-US" dirty="0" smtClean="0"/>
              <a:t>Life skills</a:t>
            </a:r>
          </a:p>
          <a:p>
            <a:pPr lvl="1"/>
            <a:r>
              <a:rPr lang="en-US" dirty="0" smtClean="0"/>
              <a:t>Work Skills</a:t>
            </a: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7467600" cy="3048000"/>
          </a:xfrm>
        </p:spPr>
        <p:txBody>
          <a:bodyPr>
            <a:normAutofit fontScale="90000"/>
          </a:bodyPr>
          <a:lstStyle/>
          <a:p>
            <a:r>
              <a:rPr lang="en-US" u="sng" dirty="0" smtClean="0"/>
              <a:t>21</a:t>
            </a:r>
            <a:r>
              <a:rPr lang="en-US" u="sng" baseline="30000" dirty="0" smtClean="0"/>
              <a:t>st</a:t>
            </a:r>
            <a:r>
              <a:rPr lang="en-US" u="sng" dirty="0" smtClean="0"/>
              <a:t> Century Skills:  Learning for Life in Our Times</a:t>
            </a:r>
            <a:br>
              <a:rPr lang="en-US" u="sng" dirty="0" smtClean="0"/>
            </a:br>
            <a:r>
              <a:rPr lang="en-US" dirty="0" smtClean="0"/>
              <a:t>	by Charles K. </a:t>
            </a:r>
            <a:r>
              <a:rPr lang="en-US" dirty="0" err="1" smtClean="0"/>
              <a:t>Fadel</a:t>
            </a:r>
            <a:r>
              <a:rPr lang="en-US" dirty="0" smtClean="0"/>
              <a:t/>
            </a:r>
            <a:br>
              <a:rPr lang="en-US" dirty="0" smtClean="0"/>
            </a:br>
            <a:r>
              <a:rPr lang="en-US" dirty="0" smtClean="0"/>
              <a:t>		Global Education Lead, Cisco 		Systems</a:t>
            </a:r>
            <a:br>
              <a:rPr lang="en-US" dirty="0" smtClean="0"/>
            </a:br>
            <a:r>
              <a:rPr lang="en-US" dirty="0" smtClean="0"/>
              <a:t>		Harvard Graduate School of 		Education	</a:t>
            </a:r>
            <a:endParaRPr lang="en-US" dirty="0"/>
          </a:p>
        </p:txBody>
      </p:sp>
      <p:sp>
        <p:nvSpPr>
          <p:cNvPr id="3" name="Content Placeholder 2"/>
          <p:cNvSpPr>
            <a:spLocks noGrp="1"/>
          </p:cNvSpPr>
          <p:nvPr>
            <p:ph sz="quarter" idx="1"/>
          </p:nvPr>
        </p:nvSpPr>
        <p:spPr>
          <a:xfrm>
            <a:off x="457200" y="3657600"/>
            <a:ext cx="7467600" cy="2816352"/>
          </a:xfrm>
        </p:spPr>
        <p:txBody>
          <a:bodyPr>
            <a:normAutofit lnSpcReduction="10000"/>
          </a:bodyPr>
          <a:lstStyle/>
          <a:p>
            <a:pPr>
              <a:buNone/>
            </a:pPr>
            <a:r>
              <a:rPr lang="en-US" sz="4800" dirty="0" smtClean="0"/>
              <a:t>“21</a:t>
            </a:r>
            <a:r>
              <a:rPr lang="en-US" sz="4800" baseline="30000" dirty="0" smtClean="0"/>
              <a:t>st</a:t>
            </a:r>
            <a:r>
              <a:rPr lang="en-US" sz="4800" dirty="0" smtClean="0"/>
              <a:t> Century Skills:  The Imperative for Teaching Creativity and Innovation in Schools”</a:t>
            </a:r>
            <a:endParaRPr lang="en-US" sz="48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Curriculum</a:t>
            </a:r>
            <a:endParaRPr lang="en-US" dirty="0"/>
          </a:p>
        </p:txBody>
      </p:sp>
      <p:sp>
        <p:nvSpPr>
          <p:cNvPr id="3" name="Content Placeholder 2"/>
          <p:cNvSpPr>
            <a:spLocks noGrp="1"/>
          </p:cNvSpPr>
          <p:nvPr>
            <p:ph sz="quarter" idx="1"/>
          </p:nvPr>
        </p:nvSpPr>
        <p:spPr/>
        <p:txBody>
          <a:bodyPr/>
          <a:lstStyle/>
          <a:p>
            <a:r>
              <a:rPr lang="en-US" dirty="0" smtClean="0"/>
              <a:t>Make curriculum relevant</a:t>
            </a:r>
          </a:p>
          <a:p>
            <a:r>
              <a:rPr lang="en-US" dirty="0" smtClean="0"/>
              <a:t>Curriculum relates to late 1800’s still</a:t>
            </a:r>
          </a:p>
          <a:p>
            <a:r>
              <a:rPr lang="en-US" dirty="0" smtClean="0"/>
              <a:t>What will the world look like 20 years from now</a:t>
            </a:r>
          </a:p>
          <a:p>
            <a:r>
              <a:rPr lang="en-US" dirty="0" smtClean="0"/>
              <a:t>VUCA (Volatile, Uncertain, Complex, Ambiguity)</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benefits of Learning</a:t>
            </a:r>
            <a:endParaRPr lang="en-US" dirty="0"/>
          </a:p>
        </p:txBody>
      </p:sp>
      <p:sp>
        <p:nvSpPr>
          <p:cNvPr id="3" name="Content Placeholder 2"/>
          <p:cNvSpPr>
            <a:spLocks noGrp="1"/>
          </p:cNvSpPr>
          <p:nvPr>
            <p:ph sz="quarter" idx="1"/>
          </p:nvPr>
        </p:nvSpPr>
        <p:spPr/>
        <p:txBody>
          <a:bodyPr/>
          <a:lstStyle/>
          <a:p>
            <a:r>
              <a:rPr lang="en-US" dirty="0" smtClean="0"/>
              <a:t>Globalization – Productivity – Education</a:t>
            </a:r>
          </a:p>
          <a:p>
            <a:r>
              <a:rPr lang="en-US" dirty="0" smtClean="0"/>
              <a:t>Rethink Relevance, Application, Knowledge, and Skills</a:t>
            </a:r>
          </a:p>
          <a:p>
            <a:r>
              <a:rPr lang="en-US" dirty="0" smtClean="0"/>
              <a:t>Character</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 we stack up to the competition?	</a:t>
            </a:r>
            <a:endParaRPr lang="en-US" dirty="0"/>
          </a:p>
        </p:txBody>
      </p:sp>
      <p:sp>
        <p:nvSpPr>
          <p:cNvPr id="3" name="Content Placeholder 2"/>
          <p:cNvSpPr>
            <a:spLocks noGrp="1"/>
          </p:cNvSpPr>
          <p:nvPr>
            <p:ph sz="quarter" idx="1"/>
          </p:nvPr>
        </p:nvSpPr>
        <p:spPr/>
        <p:txBody>
          <a:bodyPr/>
          <a:lstStyle/>
          <a:p>
            <a:r>
              <a:rPr lang="en-US" dirty="0" smtClean="0"/>
              <a:t>Results of the 2009 PISA Test:</a:t>
            </a:r>
          </a:p>
          <a:p>
            <a:pPr>
              <a:buNone/>
            </a:pPr>
            <a:endParaRPr lang="en-US" dirty="0" smtClean="0"/>
          </a:p>
          <a:p>
            <a:r>
              <a:rPr lang="en-US" dirty="0" smtClean="0"/>
              <a:t>PISA (Program for International Student Assessment) is an international study which began in the year 2000. It aims to evaluate education systems worldwide by testing the skills and knowledge of 15-year-old students in participating countries/economies. Since the year 2000 over 70 countries and economies have participated in PISA.</a:t>
            </a:r>
          </a:p>
          <a:p>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brave new world</a:t>
            </a:r>
            <a:endParaRPr lang="en-US" dirty="0"/>
          </a:p>
        </p:txBody>
      </p:sp>
      <p:sp>
        <p:nvSpPr>
          <p:cNvPr id="3" name="Content Placeholder 2"/>
          <p:cNvSpPr>
            <a:spLocks noGrp="1"/>
          </p:cNvSpPr>
          <p:nvPr>
            <p:ph sz="quarter" idx="1"/>
          </p:nvPr>
        </p:nvSpPr>
        <p:spPr/>
        <p:txBody>
          <a:bodyPr/>
          <a:lstStyle/>
          <a:p>
            <a:r>
              <a:rPr lang="en-US" dirty="0" smtClean="0"/>
              <a:t>The speed of technology is geometric.  The average improvement factor is now 10,512 per year!</a:t>
            </a:r>
          </a:p>
          <a:p>
            <a:endParaRPr lang="en-US" dirty="0" smtClean="0"/>
          </a:p>
          <a:p>
            <a:r>
              <a:rPr lang="en-US" dirty="0" smtClean="0"/>
              <a:t>Computer storage by 2025 will be able to video record your entire life on a smart phone.  We can already store this much with cloud computing.</a:t>
            </a: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 what do we teach for….</a:t>
            </a:r>
            <a:endParaRPr lang="en-US" dirty="0"/>
          </a:p>
        </p:txBody>
      </p:sp>
      <p:sp>
        <p:nvSpPr>
          <p:cNvPr id="3" name="Content Placeholder 2"/>
          <p:cNvSpPr>
            <a:spLocks noGrp="1"/>
          </p:cNvSpPr>
          <p:nvPr>
            <p:ph sz="quarter" idx="1"/>
          </p:nvPr>
        </p:nvSpPr>
        <p:spPr/>
        <p:txBody>
          <a:bodyPr/>
          <a:lstStyle/>
          <a:p>
            <a:pPr>
              <a:buNone/>
            </a:pPr>
            <a:endParaRPr lang="en-US" dirty="0" smtClean="0"/>
          </a:p>
          <a:p>
            <a:pPr>
              <a:buNone/>
            </a:pPr>
            <a:r>
              <a:rPr lang="en-US" dirty="0" smtClean="0"/>
              <a:t>In an era of ubiquitous “Watsons” that give us answers?</a:t>
            </a:r>
          </a:p>
          <a:p>
            <a:pPr>
              <a:buNone/>
            </a:pPr>
            <a:endParaRPr lang="en-US" dirty="0" smtClean="0"/>
          </a:p>
          <a:p>
            <a:r>
              <a:rPr lang="en-US" dirty="0" smtClean="0"/>
              <a:t>Fluidity with Technology</a:t>
            </a:r>
          </a:p>
          <a:p>
            <a:r>
              <a:rPr lang="en-US" dirty="0" smtClean="0"/>
              <a:t>Asking the right questions</a:t>
            </a:r>
          </a:p>
          <a:p>
            <a:r>
              <a:rPr lang="en-US" dirty="0" smtClean="0"/>
              <a:t>Synthesizing and Integrating</a:t>
            </a:r>
          </a:p>
          <a:p>
            <a:r>
              <a:rPr lang="en-US" dirty="0" smtClean="0"/>
              <a:t>Creating</a:t>
            </a:r>
          </a:p>
          <a:p>
            <a:r>
              <a:rPr lang="en-US" dirty="0" smtClean="0"/>
              <a:t>Interpersonal skills</a:t>
            </a:r>
          </a:p>
          <a:p>
            <a:r>
              <a:rPr lang="en-US" dirty="0" smtClean="0"/>
              <a:t>Adaptability</a:t>
            </a:r>
          </a:p>
          <a:p>
            <a:r>
              <a:rPr lang="en-US" dirty="0" smtClean="0"/>
              <a:t>Resilience</a:t>
            </a:r>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Grp="1" noChangeAspect="1" noChangeArrowheads="1"/>
          </p:cNvPicPr>
          <p:nvPr>
            <p:ph sz="quarter" idx="1"/>
          </p:nvPr>
        </p:nvPicPr>
        <p:blipFill>
          <a:blip r:embed="rId2" cstate="print"/>
          <a:srcRect/>
          <a:stretch>
            <a:fillRect/>
          </a:stretch>
        </p:blipFill>
        <p:spPr bwMode="auto">
          <a:xfrm>
            <a:off x="442912" y="609600"/>
            <a:ext cx="8015288" cy="6106886"/>
          </a:xfrm>
          <a:prstGeom prst="rect">
            <a:avLst/>
          </a:prstGeom>
          <a:noFill/>
          <a:ln w="9525">
            <a:noFill/>
            <a:miter lim="800000"/>
            <a:headEnd/>
            <a:tailEnd/>
          </a:ln>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Bloom’s Taxonomy Revised</a:t>
            </a:r>
            <a:endParaRPr lang="en-US" dirty="0"/>
          </a:p>
        </p:txBody>
      </p:sp>
      <p:pic>
        <p:nvPicPr>
          <p:cNvPr id="2050" name="Picture 2"/>
          <p:cNvPicPr>
            <a:picLocks noGrp="1" noChangeAspect="1" noChangeArrowheads="1"/>
          </p:cNvPicPr>
          <p:nvPr>
            <p:ph sz="quarter" idx="1"/>
          </p:nvPr>
        </p:nvPicPr>
        <p:blipFill>
          <a:blip r:embed="rId2" cstate="print"/>
          <a:srcRect/>
          <a:stretch>
            <a:fillRect/>
          </a:stretch>
        </p:blipFill>
        <p:spPr bwMode="auto">
          <a:xfrm>
            <a:off x="622746" y="2386218"/>
            <a:ext cx="7136508" cy="3301588"/>
          </a:xfrm>
          <a:prstGeom prst="rect">
            <a:avLst/>
          </a:prstGeom>
          <a:noFill/>
          <a:ln w="9525">
            <a:noFill/>
            <a:miter lim="800000"/>
            <a:headEnd/>
            <a:tailEnd/>
          </a:ln>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Teaching and Learning Challenges</a:t>
            </a:r>
            <a:endParaRPr lang="en-US" dirty="0"/>
          </a:p>
        </p:txBody>
      </p:sp>
      <p:sp>
        <p:nvSpPr>
          <p:cNvPr id="3" name="Content Placeholder 2"/>
          <p:cNvSpPr>
            <a:spLocks noGrp="1"/>
          </p:cNvSpPr>
          <p:nvPr>
            <p:ph sz="quarter" idx="1"/>
          </p:nvPr>
        </p:nvSpPr>
        <p:spPr/>
        <p:txBody>
          <a:bodyPr>
            <a:normAutofit fontScale="92500" lnSpcReduction="10000"/>
          </a:bodyPr>
          <a:lstStyle/>
          <a:p>
            <a:pPr>
              <a:buNone/>
            </a:pPr>
            <a:r>
              <a:rPr lang="en-US" dirty="0" smtClean="0"/>
              <a:t>WHAT is taught:</a:t>
            </a:r>
          </a:p>
          <a:p>
            <a:r>
              <a:rPr lang="en-US" dirty="0" smtClean="0"/>
              <a:t>Relevance (applicability, significance) to real-world (for motivation and employability)</a:t>
            </a:r>
          </a:p>
          <a:p>
            <a:r>
              <a:rPr lang="en-US" dirty="0" smtClean="0"/>
              <a:t>Skills, not just Knowledge (critical thinking, creativity, etc)</a:t>
            </a:r>
          </a:p>
          <a:p>
            <a:endParaRPr lang="en-US" dirty="0" smtClean="0"/>
          </a:p>
          <a:p>
            <a:r>
              <a:rPr lang="en-US" dirty="0" smtClean="0"/>
              <a:t>Schooling vs. Real-World</a:t>
            </a:r>
          </a:p>
          <a:p>
            <a:pPr>
              <a:buNone/>
            </a:pPr>
            <a:r>
              <a:rPr lang="en-US" dirty="0" smtClean="0"/>
              <a:t>	“…school learning is abstract, theoretical, and organized by disciplines while work is concrete, specific to the task, and organized by problems and projects…”</a:t>
            </a:r>
          </a:p>
          <a:p>
            <a:pPr>
              <a:buNone/>
            </a:pPr>
            <a:r>
              <a:rPr lang="en-US" dirty="0" smtClean="0"/>
              <a:t>		</a:t>
            </a:r>
            <a:r>
              <a:rPr lang="en-US" dirty="0" err="1" smtClean="0"/>
              <a:t>Organisation</a:t>
            </a:r>
            <a:r>
              <a:rPr lang="en-US" dirty="0" smtClean="0"/>
              <a:t> for Economic Co-operation and 	Development (OECD), “Learning for Jobs” 2009</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92162"/>
          </a:xfrm>
        </p:spPr>
        <p:txBody>
          <a:bodyPr/>
          <a:lstStyle/>
          <a:p>
            <a:r>
              <a:rPr lang="en-US" dirty="0" smtClean="0"/>
              <a:t>21</a:t>
            </a:r>
            <a:r>
              <a:rPr lang="en-US" baseline="30000" dirty="0" smtClean="0"/>
              <a:t>st</a:t>
            </a:r>
            <a:r>
              <a:rPr lang="en-US" dirty="0" smtClean="0"/>
              <a:t> Century Framework</a:t>
            </a:r>
            <a:endParaRPr lang="en-US" dirty="0"/>
          </a:p>
        </p:txBody>
      </p:sp>
      <p:pic>
        <p:nvPicPr>
          <p:cNvPr id="3075" name="Picture 3"/>
          <p:cNvPicPr>
            <a:picLocks noGrp="1" noChangeAspect="1" noChangeArrowheads="1"/>
          </p:cNvPicPr>
          <p:nvPr>
            <p:ph sz="quarter" idx="1"/>
          </p:nvPr>
        </p:nvPicPr>
        <p:blipFill>
          <a:blip r:embed="rId2" cstate="print"/>
          <a:srcRect/>
          <a:stretch>
            <a:fillRect/>
          </a:stretch>
        </p:blipFill>
        <p:spPr bwMode="auto">
          <a:xfrm>
            <a:off x="838200" y="1295400"/>
            <a:ext cx="7162800" cy="5279823"/>
          </a:xfrm>
          <a:prstGeom prst="rect">
            <a:avLst/>
          </a:prstGeom>
          <a:noFill/>
          <a:ln w="9525">
            <a:noFill/>
            <a:miter lim="800000"/>
            <a:headEnd/>
            <a:tailEnd/>
          </a:ln>
        </p:spPr>
      </p:pic>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21</a:t>
            </a:r>
            <a:r>
              <a:rPr lang="en-US" baseline="30000" dirty="0" smtClean="0"/>
              <a:t>st</a:t>
            </a:r>
            <a:r>
              <a:rPr lang="en-US" dirty="0" smtClean="0"/>
              <a:t> Century Skills Framework</a:t>
            </a:r>
            <a:endParaRPr lang="en-US" dirty="0"/>
          </a:p>
        </p:txBody>
      </p:sp>
      <p:sp>
        <p:nvSpPr>
          <p:cNvPr id="5" name="Content Placeholder 4"/>
          <p:cNvSpPr>
            <a:spLocks noGrp="1"/>
          </p:cNvSpPr>
          <p:nvPr>
            <p:ph sz="quarter" idx="1"/>
          </p:nvPr>
        </p:nvSpPr>
        <p:spPr/>
        <p:txBody>
          <a:bodyPr>
            <a:normAutofit lnSpcReduction="10000"/>
          </a:bodyPr>
          <a:lstStyle/>
          <a:p>
            <a:pPr>
              <a:buNone/>
            </a:pPr>
            <a:r>
              <a:rPr lang="en-US" dirty="0" smtClean="0"/>
              <a:t>Core Subjects</a:t>
            </a:r>
          </a:p>
          <a:p>
            <a:r>
              <a:rPr lang="en-US" dirty="0" smtClean="0"/>
              <a:t>Native Language / Reading</a:t>
            </a:r>
          </a:p>
          <a:p>
            <a:r>
              <a:rPr lang="en-US" dirty="0" smtClean="0"/>
              <a:t>World Languages incl. English</a:t>
            </a:r>
          </a:p>
          <a:p>
            <a:r>
              <a:rPr lang="en-US" dirty="0" smtClean="0"/>
              <a:t>Arts</a:t>
            </a:r>
          </a:p>
          <a:p>
            <a:r>
              <a:rPr lang="en-US" dirty="0" smtClean="0"/>
              <a:t>Geography</a:t>
            </a:r>
          </a:p>
          <a:p>
            <a:r>
              <a:rPr lang="en-US" dirty="0" smtClean="0"/>
              <a:t>History</a:t>
            </a:r>
          </a:p>
          <a:p>
            <a:r>
              <a:rPr lang="en-US" dirty="0" smtClean="0"/>
              <a:t>Mathematics</a:t>
            </a:r>
          </a:p>
          <a:p>
            <a:r>
              <a:rPr lang="en-US" dirty="0" smtClean="0"/>
              <a:t>Science</a:t>
            </a:r>
          </a:p>
          <a:p>
            <a:r>
              <a:rPr lang="en-US" dirty="0" smtClean="0"/>
              <a:t>Government / Civics</a:t>
            </a:r>
            <a:endParaRPr lang="en-US" dirty="0"/>
          </a:p>
        </p:txBody>
      </p:sp>
      <p:sp>
        <p:nvSpPr>
          <p:cNvPr id="6" name="Content Placeholder 5"/>
          <p:cNvSpPr>
            <a:spLocks noGrp="1"/>
          </p:cNvSpPr>
          <p:nvPr>
            <p:ph sz="quarter" idx="2"/>
          </p:nvPr>
        </p:nvSpPr>
        <p:spPr/>
        <p:txBody>
          <a:bodyPr>
            <a:normAutofit lnSpcReduction="10000"/>
          </a:bodyPr>
          <a:lstStyle/>
          <a:p>
            <a:pPr>
              <a:buNone/>
            </a:pPr>
            <a:r>
              <a:rPr lang="en-US" dirty="0" smtClean="0"/>
              <a:t>21</a:t>
            </a:r>
            <a:r>
              <a:rPr lang="en-US" baseline="30000" dirty="0" smtClean="0"/>
              <a:t>st</a:t>
            </a:r>
            <a:r>
              <a:rPr lang="en-US" dirty="0" smtClean="0"/>
              <a:t> Century Themes</a:t>
            </a:r>
          </a:p>
          <a:p>
            <a:r>
              <a:rPr lang="en-US" dirty="0" smtClean="0"/>
              <a:t>Global Awareness</a:t>
            </a:r>
          </a:p>
          <a:p>
            <a:r>
              <a:rPr lang="en-US" dirty="0" smtClean="0"/>
              <a:t>Financial, </a:t>
            </a:r>
            <a:r>
              <a:rPr lang="en-US" dirty="0" err="1" smtClean="0"/>
              <a:t>Econonic</a:t>
            </a:r>
            <a:r>
              <a:rPr lang="en-US" dirty="0" smtClean="0"/>
              <a:t>, Business and Entrepreneurial literacy</a:t>
            </a:r>
          </a:p>
          <a:p>
            <a:r>
              <a:rPr lang="en-US" dirty="0" smtClean="0"/>
              <a:t>Civic Literacy</a:t>
            </a:r>
          </a:p>
          <a:p>
            <a:r>
              <a:rPr lang="en-US" dirty="0" smtClean="0"/>
              <a:t>Health Literacy</a:t>
            </a:r>
          </a:p>
          <a:p>
            <a:r>
              <a:rPr lang="en-US" dirty="0" smtClean="0"/>
              <a:t>Environmental Literacy</a:t>
            </a:r>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74638"/>
            <a:ext cx="7467600" cy="639762"/>
          </a:xfrm>
        </p:spPr>
        <p:txBody>
          <a:bodyPr/>
          <a:lstStyle/>
          <a:p>
            <a:r>
              <a:rPr lang="en-US" dirty="0" smtClean="0"/>
              <a:t>21</a:t>
            </a:r>
            <a:r>
              <a:rPr lang="en-US" baseline="30000" dirty="0" smtClean="0"/>
              <a:t>st</a:t>
            </a:r>
            <a:r>
              <a:rPr lang="en-US" dirty="0" smtClean="0"/>
              <a:t> Century Skills Framework</a:t>
            </a:r>
            <a:endParaRPr lang="en-US" dirty="0"/>
          </a:p>
        </p:txBody>
      </p:sp>
      <p:sp>
        <p:nvSpPr>
          <p:cNvPr id="6" name="Content Placeholder 5"/>
          <p:cNvSpPr>
            <a:spLocks noGrp="1"/>
          </p:cNvSpPr>
          <p:nvPr>
            <p:ph sz="quarter" idx="1"/>
          </p:nvPr>
        </p:nvSpPr>
        <p:spPr>
          <a:xfrm>
            <a:off x="457200" y="990600"/>
            <a:ext cx="7467600" cy="5483352"/>
          </a:xfrm>
        </p:spPr>
        <p:txBody>
          <a:bodyPr>
            <a:normAutofit fontScale="92500" lnSpcReduction="20000"/>
          </a:bodyPr>
          <a:lstStyle/>
          <a:p>
            <a:pPr>
              <a:buNone/>
            </a:pPr>
            <a:r>
              <a:rPr lang="en-US" u="sng" dirty="0" smtClean="0"/>
              <a:t>Learning and Innovation Skills</a:t>
            </a:r>
          </a:p>
          <a:p>
            <a:r>
              <a:rPr lang="en-US" dirty="0" smtClean="0"/>
              <a:t>Critical Thinking and Problem Solving</a:t>
            </a:r>
          </a:p>
          <a:p>
            <a:r>
              <a:rPr lang="en-US" dirty="0" smtClean="0"/>
              <a:t>Creativity and Innovation</a:t>
            </a:r>
          </a:p>
          <a:p>
            <a:r>
              <a:rPr lang="en-US" dirty="0" smtClean="0"/>
              <a:t>Communication and Collaboration</a:t>
            </a:r>
          </a:p>
          <a:p>
            <a:pPr>
              <a:buNone/>
            </a:pPr>
            <a:r>
              <a:rPr lang="en-US" u="sng" dirty="0" smtClean="0"/>
              <a:t>Information, Media, and Technology Skills</a:t>
            </a:r>
          </a:p>
          <a:p>
            <a:r>
              <a:rPr lang="en-US" dirty="0" smtClean="0"/>
              <a:t>Information Literacy</a:t>
            </a:r>
          </a:p>
          <a:p>
            <a:r>
              <a:rPr lang="en-US" dirty="0" smtClean="0"/>
              <a:t>Media Literacy</a:t>
            </a:r>
          </a:p>
          <a:p>
            <a:r>
              <a:rPr lang="en-US" dirty="0" smtClean="0"/>
              <a:t>ICT (Information, Communications, and Technology) Literacy</a:t>
            </a:r>
          </a:p>
          <a:p>
            <a:pPr>
              <a:buNone/>
            </a:pPr>
            <a:r>
              <a:rPr lang="en-US" u="sng" dirty="0" smtClean="0"/>
              <a:t>Life and Career Skills</a:t>
            </a:r>
          </a:p>
          <a:p>
            <a:r>
              <a:rPr lang="en-US" dirty="0" smtClean="0"/>
              <a:t>Flexibility and Adaptability</a:t>
            </a:r>
          </a:p>
          <a:p>
            <a:r>
              <a:rPr lang="en-US" dirty="0" smtClean="0"/>
              <a:t>Initiative and Self-Direction</a:t>
            </a:r>
          </a:p>
          <a:p>
            <a:r>
              <a:rPr lang="en-US" dirty="0" smtClean="0"/>
              <a:t>Social and Cross-Cultural Skills</a:t>
            </a:r>
          </a:p>
          <a:p>
            <a:r>
              <a:rPr lang="en-US" dirty="0" smtClean="0"/>
              <a:t>Productivity and Accountability</a:t>
            </a:r>
          </a:p>
          <a:p>
            <a:r>
              <a:rPr lang="en-US" dirty="0" smtClean="0"/>
              <a:t>Leadership and Responsibility</a:t>
            </a:r>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7467600" cy="1905000"/>
          </a:xfrm>
        </p:spPr>
        <p:txBody>
          <a:bodyPr>
            <a:normAutofit fontScale="90000"/>
          </a:bodyPr>
          <a:lstStyle/>
          <a:p>
            <a:r>
              <a:rPr lang="en-US" u="sng" dirty="0" smtClean="0"/>
              <a:t>Your Creative Brain:  Seven Steps to Maximize Imagination, Productivity, and Innovation in Your Life</a:t>
            </a:r>
            <a:br>
              <a:rPr lang="en-US" u="sng" dirty="0" smtClean="0"/>
            </a:br>
            <a:r>
              <a:rPr lang="en-US" dirty="0" smtClean="0"/>
              <a:t>	by Shelley Carson	</a:t>
            </a:r>
            <a:endParaRPr lang="en-US" dirty="0"/>
          </a:p>
        </p:txBody>
      </p:sp>
      <p:sp>
        <p:nvSpPr>
          <p:cNvPr id="3" name="Content Placeholder 2"/>
          <p:cNvSpPr>
            <a:spLocks noGrp="1"/>
          </p:cNvSpPr>
          <p:nvPr>
            <p:ph sz="quarter" idx="1"/>
          </p:nvPr>
        </p:nvSpPr>
        <p:spPr>
          <a:xfrm>
            <a:off x="457200" y="2667000"/>
            <a:ext cx="7467600" cy="3806952"/>
          </a:xfrm>
        </p:spPr>
        <p:txBody>
          <a:bodyPr>
            <a:normAutofit/>
          </a:bodyPr>
          <a:lstStyle/>
          <a:p>
            <a:pPr>
              <a:buNone/>
            </a:pPr>
            <a:r>
              <a:rPr lang="en-US" sz="4800" dirty="0" smtClean="0"/>
              <a:t>“Creative Brains:  Maximizing Imagination and Innovation in Students”</a:t>
            </a:r>
            <a:endParaRPr lang="en-US" sz="4800"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The Creative Process</a:t>
            </a:r>
            <a:endParaRPr lang="en-US" dirty="0"/>
          </a:p>
        </p:txBody>
      </p:sp>
      <p:sp>
        <p:nvSpPr>
          <p:cNvPr id="5" name="Content Placeholder 4"/>
          <p:cNvSpPr>
            <a:spLocks noGrp="1"/>
          </p:cNvSpPr>
          <p:nvPr>
            <p:ph sz="quarter" idx="1"/>
          </p:nvPr>
        </p:nvSpPr>
        <p:spPr/>
        <p:txBody>
          <a:bodyPr/>
          <a:lstStyle/>
          <a:p>
            <a:r>
              <a:rPr lang="en-US" dirty="0" smtClean="0"/>
              <a:t>Preparation (gathering knowledge – Problem Finding)</a:t>
            </a:r>
          </a:p>
          <a:p>
            <a:r>
              <a:rPr lang="en-US" dirty="0" smtClean="0"/>
              <a:t>Creative Solution (hardest part)</a:t>
            </a:r>
          </a:p>
          <a:p>
            <a:r>
              <a:rPr lang="en-US" dirty="0" smtClean="0"/>
              <a:t>Evaluation of the solution(s)</a:t>
            </a:r>
          </a:p>
          <a:p>
            <a:r>
              <a:rPr lang="en-US" dirty="0" smtClean="0"/>
              <a:t>Elaboration</a:t>
            </a:r>
          </a:p>
          <a:p>
            <a:r>
              <a:rPr lang="en-US" dirty="0" smtClean="0"/>
              <a:t>Implementation – Get it in the </a:t>
            </a:r>
            <a:r>
              <a:rPr lang="en-US" dirty="0" err="1" smtClean="0"/>
              <a:t>workd</a:t>
            </a:r>
            <a:r>
              <a:rPr lang="en-US" dirty="0" smtClean="0"/>
              <a:t> in some way</a:t>
            </a:r>
          </a:p>
          <a:p>
            <a:endParaRPr lang="en-US" dirty="0" smtClean="0"/>
          </a:p>
          <a:p>
            <a:pPr>
              <a:buNone/>
            </a:pPr>
            <a:r>
              <a:rPr lang="en-US" dirty="0" smtClean="0"/>
              <a:t>We need to learn broadly from multiple fields and explore new ways things can be done.</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Seven Survival Skills for Careers, College, and Citizenship		</a:t>
            </a:r>
            <a:endParaRPr lang="en-US" dirty="0"/>
          </a:p>
        </p:txBody>
      </p:sp>
      <p:sp>
        <p:nvSpPr>
          <p:cNvPr id="3" name="Content Placeholder 2"/>
          <p:cNvSpPr>
            <a:spLocks noGrp="1"/>
          </p:cNvSpPr>
          <p:nvPr>
            <p:ph sz="quarter" idx="1"/>
          </p:nvPr>
        </p:nvSpPr>
        <p:spPr/>
        <p:txBody>
          <a:bodyPr/>
          <a:lstStyle/>
          <a:p>
            <a:pPr marL="457200" indent="-457200">
              <a:buFont typeface="+mj-lt"/>
              <a:buAutoNum type="arabicPeriod"/>
            </a:pPr>
            <a:r>
              <a:rPr lang="en-US" dirty="0" smtClean="0"/>
              <a:t>Critical Thinking and Problem-Solving</a:t>
            </a:r>
          </a:p>
          <a:p>
            <a:pPr marL="457200" indent="-457200">
              <a:buFont typeface="+mj-lt"/>
              <a:buAutoNum type="arabicPeriod"/>
            </a:pPr>
            <a:r>
              <a:rPr lang="en-US" dirty="0" smtClean="0"/>
              <a:t>Collaboration Across Networks and Leading by Influence</a:t>
            </a:r>
          </a:p>
          <a:p>
            <a:pPr marL="457200" indent="-457200">
              <a:buFont typeface="+mj-lt"/>
              <a:buAutoNum type="arabicPeriod"/>
            </a:pPr>
            <a:r>
              <a:rPr lang="en-US" dirty="0" smtClean="0"/>
              <a:t>Agility and Adaptability</a:t>
            </a:r>
          </a:p>
          <a:p>
            <a:pPr marL="457200" indent="-457200">
              <a:buFont typeface="+mj-lt"/>
              <a:buAutoNum type="arabicPeriod"/>
            </a:pPr>
            <a:r>
              <a:rPr lang="en-US" dirty="0" smtClean="0"/>
              <a:t>Initiative and Entrepreneurialism</a:t>
            </a:r>
          </a:p>
          <a:p>
            <a:pPr marL="457200" indent="-457200">
              <a:buFont typeface="+mj-lt"/>
              <a:buAutoNum type="arabicPeriod"/>
            </a:pPr>
            <a:r>
              <a:rPr lang="en-US" dirty="0" smtClean="0"/>
              <a:t>Effective Oral and Written Communication</a:t>
            </a:r>
          </a:p>
          <a:p>
            <a:pPr marL="457200" indent="-457200">
              <a:buFont typeface="+mj-lt"/>
              <a:buAutoNum type="arabicPeriod"/>
            </a:pPr>
            <a:r>
              <a:rPr lang="en-US" dirty="0" smtClean="0"/>
              <a:t>Accessibility and Analyzing Information</a:t>
            </a:r>
          </a:p>
          <a:p>
            <a:pPr marL="457200" indent="-457200">
              <a:buFont typeface="+mj-lt"/>
              <a:buAutoNum type="arabicPeriod"/>
            </a:pPr>
            <a:r>
              <a:rPr lang="en-US" dirty="0" smtClean="0"/>
              <a:t>Curiosity and Innovation</a:t>
            </a:r>
          </a:p>
          <a:p>
            <a:pPr marL="457200" indent="-457200">
              <a:buFont typeface="+mj-lt"/>
              <a:buAutoNum type="arabicPeriod"/>
            </a:pPr>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Creative Solutions</a:t>
            </a:r>
            <a:endParaRPr lang="en-US" dirty="0"/>
          </a:p>
        </p:txBody>
      </p:sp>
      <p:sp>
        <p:nvSpPr>
          <p:cNvPr id="3" name="Content Placeholder 2"/>
          <p:cNvSpPr>
            <a:spLocks noGrp="1"/>
          </p:cNvSpPr>
          <p:nvPr>
            <p:ph sz="quarter" idx="1"/>
          </p:nvPr>
        </p:nvSpPr>
        <p:spPr/>
        <p:txBody>
          <a:bodyPr/>
          <a:lstStyle/>
          <a:p>
            <a:r>
              <a:rPr lang="en-US" dirty="0" smtClean="0"/>
              <a:t>Trial and Error – Deliberate creativity</a:t>
            </a:r>
          </a:p>
          <a:p>
            <a:pPr lvl="1"/>
            <a:r>
              <a:rPr lang="en-US" dirty="0" smtClean="0"/>
              <a:t>Deliberate pathway to test novel ideas (Edison’s light bulb experiments)</a:t>
            </a:r>
          </a:p>
          <a:p>
            <a:pPr lvl="1"/>
            <a:r>
              <a:rPr lang="en-US" dirty="0" smtClean="0"/>
              <a:t>Failure is part of the process and is VERY important</a:t>
            </a:r>
          </a:p>
          <a:p>
            <a:pPr lvl="1"/>
            <a:r>
              <a:rPr lang="en-US" dirty="0" smtClean="0"/>
              <a:t>The more ideas you generate, the more likely you will be to succeed.</a:t>
            </a:r>
          </a:p>
          <a:p>
            <a:r>
              <a:rPr lang="en-US" dirty="0" smtClean="0"/>
              <a:t>Incubation and Insight (Aha!)</a:t>
            </a:r>
          </a:p>
          <a:p>
            <a:pPr lvl="1"/>
            <a:r>
              <a:rPr lang="en-US" dirty="0" smtClean="0"/>
              <a:t>Comes with a conviction that you are right</a:t>
            </a:r>
          </a:p>
          <a:p>
            <a:pPr lvl="1"/>
            <a:r>
              <a:rPr lang="en-US" dirty="0" smtClean="0"/>
              <a:t>Still must be tested</a:t>
            </a:r>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Brainsets</a:t>
            </a:r>
            <a:r>
              <a:rPr lang="en-US" dirty="0" smtClean="0"/>
              <a:t> associated with Creativity</a:t>
            </a:r>
            <a:endParaRPr lang="en-US" dirty="0"/>
          </a:p>
        </p:txBody>
      </p:sp>
      <p:sp>
        <p:nvSpPr>
          <p:cNvPr id="3" name="Content Placeholder 2"/>
          <p:cNvSpPr>
            <a:spLocks noGrp="1"/>
          </p:cNvSpPr>
          <p:nvPr>
            <p:ph sz="quarter" idx="1"/>
          </p:nvPr>
        </p:nvSpPr>
        <p:spPr/>
        <p:txBody>
          <a:bodyPr/>
          <a:lstStyle/>
          <a:p>
            <a:r>
              <a:rPr lang="en-US" u="sng" dirty="0" smtClean="0"/>
              <a:t>C</a:t>
            </a:r>
            <a:r>
              <a:rPr lang="en-US" dirty="0" smtClean="0"/>
              <a:t>onnect</a:t>
            </a:r>
          </a:p>
          <a:p>
            <a:r>
              <a:rPr lang="en-US" u="sng" dirty="0" smtClean="0"/>
              <a:t>R</a:t>
            </a:r>
            <a:r>
              <a:rPr lang="en-US" dirty="0" smtClean="0"/>
              <a:t>eason</a:t>
            </a:r>
          </a:p>
          <a:p>
            <a:r>
              <a:rPr lang="en-US" u="sng" dirty="0" smtClean="0"/>
              <a:t>E</a:t>
            </a:r>
            <a:r>
              <a:rPr lang="en-US" dirty="0" smtClean="0"/>
              <a:t>nvision</a:t>
            </a:r>
          </a:p>
          <a:p>
            <a:r>
              <a:rPr lang="en-US" u="sng" dirty="0" smtClean="0"/>
              <a:t>A</a:t>
            </a:r>
            <a:r>
              <a:rPr lang="en-US" dirty="0" smtClean="0"/>
              <a:t>bsorb</a:t>
            </a:r>
          </a:p>
          <a:p>
            <a:r>
              <a:rPr lang="en-US" u="sng" dirty="0" smtClean="0"/>
              <a:t>T</a:t>
            </a:r>
            <a:r>
              <a:rPr lang="en-US" dirty="0" smtClean="0"/>
              <a:t>ransform</a:t>
            </a:r>
          </a:p>
          <a:p>
            <a:r>
              <a:rPr lang="en-US" u="sng" dirty="0" smtClean="0"/>
              <a:t>E</a:t>
            </a:r>
            <a:r>
              <a:rPr lang="en-US" dirty="0" smtClean="0"/>
              <a:t>valuate</a:t>
            </a:r>
          </a:p>
          <a:p>
            <a:r>
              <a:rPr lang="en-US" u="sng" dirty="0" smtClean="0"/>
              <a:t>S</a:t>
            </a:r>
            <a:r>
              <a:rPr lang="en-US" dirty="0" smtClean="0"/>
              <a:t>tream</a:t>
            </a:r>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Reason and Evaluate </a:t>
            </a:r>
            <a:r>
              <a:rPr lang="en-US" dirty="0" err="1" smtClean="0"/>
              <a:t>Brainsets</a:t>
            </a:r>
            <a:endParaRPr lang="en-US" dirty="0"/>
          </a:p>
        </p:txBody>
      </p:sp>
      <p:sp>
        <p:nvSpPr>
          <p:cNvPr id="3" name="Content Placeholder 2"/>
          <p:cNvSpPr>
            <a:spLocks noGrp="1"/>
          </p:cNvSpPr>
          <p:nvPr>
            <p:ph sz="quarter" idx="1"/>
          </p:nvPr>
        </p:nvSpPr>
        <p:spPr/>
        <p:txBody>
          <a:bodyPr/>
          <a:lstStyle/>
          <a:p>
            <a:pPr>
              <a:buNone/>
            </a:pPr>
            <a:r>
              <a:rPr lang="en-US" dirty="0" smtClean="0"/>
              <a:t>Focused attention</a:t>
            </a:r>
          </a:p>
          <a:p>
            <a:pPr>
              <a:buNone/>
            </a:pPr>
            <a:r>
              <a:rPr lang="en-US" dirty="0" smtClean="0"/>
              <a:t>Sequential reasoning</a:t>
            </a:r>
          </a:p>
          <a:p>
            <a:pPr>
              <a:buNone/>
            </a:pPr>
            <a:r>
              <a:rPr lang="en-US" dirty="0" smtClean="0"/>
              <a:t>Conscious-directed thought</a:t>
            </a:r>
          </a:p>
          <a:p>
            <a:pPr>
              <a:buNone/>
            </a:pPr>
            <a:r>
              <a:rPr lang="en-US" dirty="0" smtClean="0"/>
              <a:t>Judgment</a:t>
            </a:r>
          </a:p>
          <a:p>
            <a:pPr>
              <a:buNone/>
            </a:pPr>
            <a:endParaRPr lang="en-US" dirty="0" smtClean="0"/>
          </a:p>
          <a:p>
            <a:pPr>
              <a:buNone/>
            </a:pPr>
            <a:r>
              <a:rPr lang="en-US" dirty="0" smtClean="0"/>
              <a:t>Skills – planning and goal setting</a:t>
            </a:r>
          </a:p>
          <a:p>
            <a:pPr>
              <a:buNone/>
            </a:pPr>
            <a:r>
              <a:rPr lang="en-US" dirty="0" smtClean="0"/>
              <a:t>	Step by step problem </a:t>
            </a:r>
            <a:r>
              <a:rPr lang="en-US" dirty="0" err="1" smtClean="0"/>
              <a:t>slving</a:t>
            </a:r>
            <a:endParaRPr lang="en-US" dirty="0" smtClean="0"/>
          </a:p>
          <a:p>
            <a:pPr>
              <a:buNone/>
            </a:pPr>
            <a:r>
              <a:rPr lang="en-US" dirty="0" smtClean="0"/>
              <a:t>	Analysis</a:t>
            </a:r>
          </a:p>
          <a:p>
            <a:pPr>
              <a:buNone/>
            </a:pPr>
            <a:r>
              <a:rPr lang="en-US" dirty="0" smtClean="0"/>
              <a:t>	Critical Thinking</a:t>
            </a:r>
          </a:p>
          <a:p>
            <a:pPr>
              <a:buNone/>
            </a:pPr>
            <a:r>
              <a:rPr lang="en-US" dirty="0" smtClean="0"/>
              <a:t>	Convergent Thinking</a:t>
            </a:r>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Absorb </a:t>
            </a:r>
            <a:r>
              <a:rPr lang="en-US" dirty="0" err="1" smtClean="0"/>
              <a:t>Brainset</a:t>
            </a:r>
            <a:endParaRPr lang="en-US" dirty="0"/>
          </a:p>
        </p:txBody>
      </p:sp>
      <p:sp>
        <p:nvSpPr>
          <p:cNvPr id="3" name="Content Placeholder 2"/>
          <p:cNvSpPr>
            <a:spLocks noGrp="1"/>
          </p:cNvSpPr>
          <p:nvPr>
            <p:ph sz="quarter" idx="1"/>
          </p:nvPr>
        </p:nvSpPr>
        <p:spPr/>
        <p:txBody>
          <a:bodyPr/>
          <a:lstStyle/>
          <a:p>
            <a:pPr>
              <a:buNone/>
            </a:pPr>
            <a:r>
              <a:rPr lang="en-US" dirty="0" smtClean="0"/>
              <a:t>Suspend Judgment</a:t>
            </a:r>
          </a:p>
          <a:p>
            <a:pPr>
              <a:buNone/>
            </a:pPr>
            <a:r>
              <a:rPr lang="en-US" dirty="0" smtClean="0"/>
              <a:t>Response to novelty</a:t>
            </a:r>
          </a:p>
          <a:p>
            <a:pPr>
              <a:buNone/>
            </a:pPr>
            <a:r>
              <a:rPr lang="en-US" dirty="0" smtClean="0"/>
              <a:t>Cognition </a:t>
            </a:r>
            <a:r>
              <a:rPr lang="en-US" dirty="0" err="1" smtClean="0"/>
              <a:t>disinhibition</a:t>
            </a:r>
            <a:r>
              <a:rPr lang="en-US" dirty="0" smtClean="0"/>
              <a:t> (allows for fantasy, imagination, and play)</a:t>
            </a:r>
          </a:p>
          <a:p>
            <a:pPr>
              <a:buNone/>
            </a:pPr>
            <a:endParaRPr lang="en-US" dirty="0" smtClean="0"/>
          </a:p>
          <a:p>
            <a:pPr>
              <a:buNone/>
            </a:pPr>
            <a:r>
              <a:rPr lang="en-US" dirty="0" smtClean="0"/>
              <a:t>Skills – mindfulness</a:t>
            </a:r>
          </a:p>
          <a:p>
            <a:pPr>
              <a:buNone/>
            </a:pPr>
            <a:r>
              <a:rPr lang="en-US" dirty="0" smtClean="0"/>
              <a:t>	Intellectual curiosity</a:t>
            </a:r>
          </a:p>
          <a:p>
            <a:pPr>
              <a:buNone/>
            </a:pPr>
            <a:r>
              <a:rPr lang="en-US" dirty="0" smtClean="0"/>
              <a:t>	Open to experience</a:t>
            </a:r>
          </a:p>
          <a:p>
            <a:pPr>
              <a:buNone/>
            </a:pPr>
            <a:r>
              <a:rPr lang="en-US" dirty="0" smtClean="0"/>
              <a:t>	State of receptiveness (moment of insight)</a:t>
            </a:r>
          </a:p>
          <a:p>
            <a:pPr>
              <a:buNone/>
            </a:pPr>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Envision </a:t>
            </a:r>
            <a:r>
              <a:rPr lang="en-US" dirty="0" err="1" smtClean="0"/>
              <a:t>Brainset</a:t>
            </a:r>
            <a:endParaRPr lang="en-US" dirty="0"/>
          </a:p>
        </p:txBody>
      </p:sp>
      <p:sp>
        <p:nvSpPr>
          <p:cNvPr id="3" name="Content Placeholder 2"/>
          <p:cNvSpPr>
            <a:spLocks noGrp="1"/>
          </p:cNvSpPr>
          <p:nvPr>
            <p:ph sz="quarter" idx="1"/>
          </p:nvPr>
        </p:nvSpPr>
        <p:spPr/>
        <p:txBody>
          <a:bodyPr/>
          <a:lstStyle/>
          <a:p>
            <a:pPr>
              <a:buNone/>
            </a:pPr>
            <a:r>
              <a:rPr lang="en-US" dirty="0" smtClean="0"/>
              <a:t>Mental imagery</a:t>
            </a:r>
          </a:p>
          <a:p>
            <a:pPr>
              <a:buNone/>
            </a:pPr>
            <a:r>
              <a:rPr lang="en-US" dirty="0" smtClean="0"/>
              <a:t>“What if?” thinking</a:t>
            </a:r>
          </a:p>
          <a:p>
            <a:pPr>
              <a:buNone/>
            </a:pPr>
            <a:r>
              <a:rPr lang="en-US" dirty="0" smtClean="0"/>
              <a:t>Cognitive </a:t>
            </a:r>
            <a:r>
              <a:rPr lang="en-US" dirty="0" err="1" smtClean="0"/>
              <a:t>disinhibition</a:t>
            </a:r>
            <a:endParaRPr lang="en-US" dirty="0" smtClean="0"/>
          </a:p>
          <a:p>
            <a:pPr>
              <a:buNone/>
            </a:pPr>
            <a:endParaRPr lang="en-US" dirty="0" smtClean="0"/>
          </a:p>
          <a:p>
            <a:pPr>
              <a:buNone/>
            </a:pPr>
            <a:r>
              <a:rPr lang="en-US" dirty="0" smtClean="0"/>
              <a:t>Skills – Imagination</a:t>
            </a:r>
          </a:p>
          <a:p>
            <a:pPr>
              <a:buNone/>
            </a:pPr>
            <a:r>
              <a:rPr lang="en-US" dirty="0" smtClean="0"/>
              <a:t>	Fantasy</a:t>
            </a:r>
          </a:p>
          <a:p>
            <a:pPr>
              <a:buNone/>
            </a:pPr>
            <a:r>
              <a:rPr lang="en-US" dirty="0" smtClean="0"/>
              <a:t>	Play</a:t>
            </a:r>
          </a:p>
          <a:p>
            <a:pPr>
              <a:buNone/>
            </a:pPr>
            <a:r>
              <a:rPr lang="en-US" dirty="0" smtClean="0"/>
              <a:t>	Visualization</a:t>
            </a:r>
          </a:p>
          <a:p>
            <a:pPr>
              <a:buNone/>
            </a:pPr>
            <a:r>
              <a:rPr lang="en-US" dirty="0" smtClean="0"/>
              <a:t>	Mental imagery</a:t>
            </a:r>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Connect </a:t>
            </a:r>
            <a:r>
              <a:rPr lang="en-US" dirty="0" err="1" smtClean="0"/>
              <a:t>Brainset</a:t>
            </a:r>
            <a:endParaRPr lang="en-US" dirty="0"/>
          </a:p>
        </p:txBody>
      </p:sp>
      <p:sp>
        <p:nvSpPr>
          <p:cNvPr id="3" name="Content Placeholder 2"/>
          <p:cNvSpPr>
            <a:spLocks noGrp="1"/>
          </p:cNvSpPr>
          <p:nvPr>
            <p:ph sz="quarter" idx="1"/>
          </p:nvPr>
        </p:nvSpPr>
        <p:spPr/>
        <p:txBody>
          <a:bodyPr/>
          <a:lstStyle/>
          <a:p>
            <a:pPr>
              <a:buNone/>
            </a:pPr>
            <a:r>
              <a:rPr lang="en-US" dirty="0" smtClean="0"/>
              <a:t>Activation of associational networks (associational elements in new combinations)</a:t>
            </a:r>
          </a:p>
          <a:p>
            <a:pPr>
              <a:buNone/>
            </a:pPr>
            <a:r>
              <a:rPr lang="en-US" dirty="0" smtClean="0"/>
              <a:t>Goal-directed motivation</a:t>
            </a:r>
          </a:p>
          <a:p>
            <a:pPr>
              <a:buNone/>
            </a:pPr>
            <a:r>
              <a:rPr lang="en-US" dirty="0" smtClean="0"/>
              <a:t>Mental activation</a:t>
            </a:r>
          </a:p>
          <a:p>
            <a:pPr>
              <a:buNone/>
            </a:pPr>
            <a:endParaRPr lang="en-US" dirty="0" smtClean="0"/>
          </a:p>
          <a:p>
            <a:pPr>
              <a:buNone/>
            </a:pPr>
            <a:r>
              <a:rPr lang="en-US" dirty="0" smtClean="0"/>
              <a:t>Skills – Divergent Thinking</a:t>
            </a:r>
          </a:p>
          <a:p>
            <a:pPr>
              <a:buNone/>
            </a:pPr>
            <a:r>
              <a:rPr lang="en-US" dirty="0" smtClean="0"/>
              <a:t>	Creative Brainstorming</a:t>
            </a:r>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7467600" cy="1447800"/>
          </a:xfrm>
        </p:spPr>
        <p:txBody>
          <a:bodyPr>
            <a:normAutofit fontScale="90000"/>
          </a:bodyPr>
          <a:lstStyle/>
          <a:p>
            <a:r>
              <a:rPr lang="en-US" u="sng" dirty="0" smtClean="0"/>
              <a:t>Shine:  Using Brain Science to Get </a:t>
            </a:r>
            <a:r>
              <a:rPr lang="en-US" u="sng" dirty="0" err="1" smtClean="0"/>
              <a:t>theBesr</a:t>
            </a:r>
            <a:r>
              <a:rPr lang="en-US" u="sng" dirty="0" smtClean="0"/>
              <a:t> from your People</a:t>
            </a:r>
            <a:br>
              <a:rPr lang="en-US" u="sng" dirty="0" smtClean="0"/>
            </a:br>
            <a:r>
              <a:rPr lang="en-US" dirty="0" smtClean="0"/>
              <a:t>	By Edward Hallowell	</a:t>
            </a:r>
            <a:endParaRPr lang="en-US" dirty="0"/>
          </a:p>
        </p:txBody>
      </p:sp>
      <p:sp>
        <p:nvSpPr>
          <p:cNvPr id="3" name="Content Placeholder 2"/>
          <p:cNvSpPr>
            <a:spLocks noGrp="1"/>
          </p:cNvSpPr>
          <p:nvPr>
            <p:ph sz="quarter" idx="1"/>
          </p:nvPr>
        </p:nvSpPr>
        <p:spPr>
          <a:xfrm>
            <a:off x="457200" y="2209800"/>
            <a:ext cx="7467600" cy="4264152"/>
          </a:xfrm>
        </p:spPr>
        <p:txBody>
          <a:bodyPr>
            <a:normAutofit/>
          </a:bodyPr>
          <a:lstStyle/>
          <a:p>
            <a:pPr>
              <a:buNone/>
            </a:pPr>
            <a:r>
              <a:rPr lang="en-US" sz="4800" dirty="0" smtClean="0"/>
              <a:t>“Shine:  Using Brain Science to get Imagination and the best from Your Students”</a:t>
            </a:r>
            <a:endParaRPr lang="en-US" sz="4800"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 Steps – Cycle of Excellence</a:t>
            </a:r>
            <a:endParaRPr lang="en-US" dirty="0"/>
          </a:p>
        </p:txBody>
      </p:sp>
      <p:sp>
        <p:nvSpPr>
          <p:cNvPr id="3" name="Content Placeholder 2"/>
          <p:cNvSpPr>
            <a:spLocks noGrp="1"/>
          </p:cNvSpPr>
          <p:nvPr>
            <p:ph sz="quarter" idx="1"/>
          </p:nvPr>
        </p:nvSpPr>
        <p:spPr/>
        <p:txBody>
          <a:bodyPr/>
          <a:lstStyle/>
          <a:p>
            <a:r>
              <a:rPr lang="en-US" dirty="0" smtClean="0"/>
              <a:t>Bring out the best in your students.</a:t>
            </a:r>
          </a:p>
          <a:p>
            <a:r>
              <a:rPr lang="en-US" dirty="0" smtClean="0"/>
              <a:t>Change your most frustrating students to your most rewarding</a:t>
            </a:r>
          </a:p>
          <a:p>
            <a:r>
              <a:rPr lang="en-US" dirty="0" smtClean="0"/>
              <a:t>Exploit the power of the interaction between what is within a student and what lies outside.</a:t>
            </a:r>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 Steps to Peak Performance</a:t>
            </a:r>
            <a:endParaRPr lang="en-US" dirty="0"/>
          </a:p>
        </p:txBody>
      </p:sp>
      <p:sp>
        <p:nvSpPr>
          <p:cNvPr id="3" name="Content Placeholder 2"/>
          <p:cNvSpPr>
            <a:spLocks noGrp="1"/>
          </p:cNvSpPr>
          <p:nvPr>
            <p:ph sz="quarter" idx="1"/>
          </p:nvPr>
        </p:nvSpPr>
        <p:spPr/>
        <p:txBody>
          <a:bodyPr>
            <a:normAutofit fontScale="92500" lnSpcReduction="20000"/>
          </a:bodyPr>
          <a:lstStyle/>
          <a:p>
            <a:pPr marL="457200" indent="-457200">
              <a:buNone/>
            </a:pPr>
            <a:r>
              <a:rPr lang="en-US" dirty="0" smtClean="0"/>
              <a:t>1.  Select</a:t>
            </a:r>
          </a:p>
          <a:p>
            <a:pPr lvl="1"/>
            <a:r>
              <a:rPr lang="en-US" dirty="0" smtClean="0"/>
              <a:t>Put the student in the right environment</a:t>
            </a:r>
          </a:p>
          <a:p>
            <a:pPr lvl="1"/>
            <a:r>
              <a:rPr lang="en-US" dirty="0" smtClean="0"/>
              <a:t>Give them responsibilities that “light up” their brain.</a:t>
            </a:r>
          </a:p>
          <a:p>
            <a:pPr marL="457200" indent="-457200">
              <a:buNone/>
            </a:pPr>
            <a:r>
              <a:rPr lang="en-US" dirty="0" smtClean="0"/>
              <a:t>2.  Connect</a:t>
            </a:r>
          </a:p>
          <a:p>
            <a:pPr lvl="1"/>
            <a:r>
              <a:rPr lang="en-US" dirty="0" smtClean="0"/>
              <a:t>Positively connected class environment</a:t>
            </a:r>
          </a:p>
          <a:p>
            <a:pPr lvl="1"/>
            <a:r>
              <a:rPr lang="en-US" dirty="0" smtClean="0"/>
              <a:t>The engine for growth and health</a:t>
            </a:r>
          </a:p>
          <a:p>
            <a:pPr lvl="1"/>
            <a:r>
              <a:rPr lang="en-US" dirty="0" smtClean="0"/>
              <a:t>Student feels understood and safe to be authentic</a:t>
            </a:r>
          </a:p>
          <a:p>
            <a:pPr lvl="1"/>
            <a:r>
              <a:rPr lang="en-US" dirty="0" smtClean="0"/>
              <a:t>Inspired and inspire others</a:t>
            </a:r>
          </a:p>
          <a:p>
            <a:pPr lvl="1"/>
            <a:r>
              <a:rPr lang="en-US" dirty="0" smtClean="0"/>
              <a:t>Strengthen interpersonal bonds among students</a:t>
            </a:r>
          </a:p>
          <a:p>
            <a:pPr lvl="1"/>
            <a:r>
              <a:rPr lang="en-US" dirty="0" smtClean="0"/>
              <a:t>Create trust, not shame</a:t>
            </a:r>
          </a:p>
          <a:p>
            <a:pPr marL="457200" indent="-457200">
              <a:buNone/>
            </a:pPr>
            <a:r>
              <a:rPr lang="en-US" dirty="0" smtClean="0"/>
              <a:t>3.  Play</a:t>
            </a:r>
          </a:p>
          <a:p>
            <a:pPr marL="822960" lvl="1" indent="-457200"/>
            <a:r>
              <a:rPr lang="en-US" dirty="0" smtClean="0"/>
              <a:t>Play catalyzes peak performance</a:t>
            </a:r>
          </a:p>
          <a:p>
            <a:pPr marL="822960" lvl="1" indent="-457200"/>
            <a:r>
              <a:rPr lang="en-US" dirty="0" smtClean="0"/>
              <a:t>This is not recess</a:t>
            </a:r>
          </a:p>
          <a:p>
            <a:pPr marL="822960" lvl="1" indent="-457200"/>
            <a:r>
              <a:rPr lang="en-US" dirty="0" smtClean="0"/>
              <a:t>Engage their imaginations – balance structure and novelty</a:t>
            </a:r>
          </a:p>
          <a:p>
            <a:pPr marL="822960" lvl="1" indent="-457200"/>
            <a:r>
              <a:rPr lang="en-US" dirty="0" smtClean="0"/>
              <a:t>Ask questions</a:t>
            </a:r>
            <a:endParaRPr 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 Steps to Peak Performance</a:t>
            </a:r>
            <a:endParaRPr lang="en-US" dirty="0"/>
          </a:p>
        </p:txBody>
      </p:sp>
      <p:sp>
        <p:nvSpPr>
          <p:cNvPr id="3" name="Content Placeholder 2"/>
          <p:cNvSpPr>
            <a:spLocks noGrp="1"/>
          </p:cNvSpPr>
          <p:nvPr>
            <p:ph sz="quarter" idx="1"/>
          </p:nvPr>
        </p:nvSpPr>
        <p:spPr/>
        <p:txBody>
          <a:bodyPr>
            <a:normAutofit fontScale="92500" lnSpcReduction="20000"/>
          </a:bodyPr>
          <a:lstStyle/>
          <a:p>
            <a:pPr>
              <a:buNone/>
            </a:pPr>
            <a:r>
              <a:rPr lang="en-US" dirty="0" smtClean="0"/>
              <a:t>4.  Grapple and Grow</a:t>
            </a:r>
          </a:p>
          <a:p>
            <a:pPr lvl="1"/>
            <a:r>
              <a:rPr lang="en-US" dirty="0" smtClean="0"/>
              <a:t>Naturally follows from play</a:t>
            </a:r>
          </a:p>
          <a:p>
            <a:pPr lvl="1"/>
            <a:r>
              <a:rPr lang="en-US" dirty="0" smtClean="0"/>
              <a:t>Play leads a student “into” an assignment and helps them work harder</a:t>
            </a:r>
          </a:p>
          <a:p>
            <a:pPr lvl="1"/>
            <a:r>
              <a:rPr lang="en-US" dirty="0" smtClean="0"/>
              <a:t>This helps the student make progress and gain a sense of well-being and accomplishment</a:t>
            </a:r>
          </a:p>
          <a:p>
            <a:pPr lvl="1"/>
            <a:r>
              <a:rPr lang="en-US" dirty="0" smtClean="0"/>
              <a:t>Intervene with students who are not making progress and keep them motivated</a:t>
            </a:r>
          </a:p>
          <a:p>
            <a:pPr lvl="1"/>
            <a:r>
              <a:rPr lang="en-US" dirty="0" smtClean="0"/>
              <a:t>Student achieves his / her best.</a:t>
            </a:r>
          </a:p>
          <a:p>
            <a:pPr>
              <a:buNone/>
            </a:pPr>
            <a:r>
              <a:rPr lang="en-US" dirty="0" smtClean="0"/>
              <a:t>5.  Shine (Recognition)</a:t>
            </a:r>
          </a:p>
          <a:p>
            <a:pPr lvl="1"/>
            <a:r>
              <a:rPr lang="en-US" dirty="0" smtClean="0"/>
              <a:t>What happens to students who work hard and advance</a:t>
            </a:r>
          </a:p>
          <a:p>
            <a:pPr lvl="1"/>
            <a:r>
              <a:rPr lang="en-US" dirty="0" smtClean="0"/>
              <a:t>Teachers help students shine by using the right rewards to increase a student’s desire to excel by providing them with praise, rewards, and awards.</a:t>
            </a:r>
          </a:p>
          <a:p>
            <a:pPr lvl="1"/>
            <a:r>
              <a:rPr lang="en-US" dirty="0" smtClean="0"/>
              <a:t>Tell a kid to think big and make sure he / she finds success.  Then recognize that success!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Ideas to Note about the Seven Survival Skills</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Failure needs to be viewed as a prize.  There is no innovation without trial and error.  We penalize our students when they fail.</a:t>
            </a:r>
          </a:p>
          <a:p>
            <a:r>
              <a:rPr lang="en-US" dirty="0" smtClean="0"/>
              <a:t>With no trust and respect, there is no learning.</a:t>
            </a:r>
          </a:p>
          <a:p>
            <a:r>
              <a:rPr lang="en-US" dirty="0" smtClean="0"/>
              <a:t>We must ask the right questions.  It is not about the answers.  </a:t>
            </a:r>
          </a:p>
          <a:p>
            <a:r>
              <a:rPr lang="en-US" dirty="0" smtClean="0"/>
              <a:t>With the Internet, knowledge is FREE.  Textbooks are dinosaurs.</a:t>
            </a:r>
          </a:p>
          <a:p>
            <a:r>
              <a:rPr lang="en-US" dirty="0" smtClean="0"/>
              <a:t>We need more innovation</a:t>
            </a:r>
          </a:p>
          <a:p>
            <a:r>
              <a:rPr lang="en-US" dirty="0" smtClean="0"/>
              <a:t>We need to teach students to write with voice.</a:t>
            </a:r>
          </a:p>
          <a:p>
            <a:r>
              <a:rPr lang="en-US" dirty="0" smtClean="0"/>
              <a:t>Our High School graduation rate is only 70% as a nation.  Students are not college and career ready when they graduate.</a:t>
            </a:r>
            <a:endParaRPr lang="en-US"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7467600" cy="1219200"/>
          </a:xfrm>
        </p:spPr>
        <p:txBody>
          <a:bodyPr/>
          <a:lstStyle/>
          <a:p>
            <a:r>
              <a:rPr lang="en-US" u="sng" dirty="0" smtClean="0"/>
              <a:t>Five Minds for the Future</a:t>
            </a:r>
            <a:br>
              <a:rPr lang="en-US" u="sng" dirty="0" smtClean="0"/>
            </a:br>
            <a:r>
              <a:rPr lang="en-US" dirty="0" smtClean="0"/>
              <a:t>	by Howard Gartner		</a:t>
            </a:r>
            <a:endParaRPr lang="en-US" dirty="0"/>
          </a:p>
        </p:txBody>
      </p:sp>
      <p:sp>
        <p:nvSpPr>
          <p:cNvPr id="3" name="Content Placeholder 2"/>
          <p:cNvSpPr>
            <a:spLocks noGrp="1"/>
          </p:cNvSpPr>
          <p:nvPr>
            <p:ph sz="quarter" idx="1"/>
          </p:nvPr>
        </p:nvSpPr>
        <p:spPr>
          <a:xfrm>
            <a:off x="457200" y="3657600"/>
            <a:ext cx="7467600" cy="2816352"/>
          </a:xfrm>
        </p:spPr>
        <p:txBody>
          <a:bodyPr>
            <a:normAutofit/>
          </a:bodyPr>
          <a:lstStyle/>
          <a:p>
            <a:pPr>
              <a:buNone/>
            </a:pPr>
            <a:r>
              <a:rPr lang="en-US" sz="4800" dirty="0" smtClean="0"/>
              <a:t>“Five Minds for the Future”</a:t>
            </a:r>
            <a:endParaRPr lang="en-US" sz="4800"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Future of Learning	</a:t>
            </a:r>
            <a:endParaRPr lang="en-US" dirty="0"/>
          </a:p>
        </p:txBody>
      </p:sp>
      <p:sp>
        <p:nvSpPr>
          <p:cNvPr id="3" name="Content Placeholder 2"/>
          <p:cNvSpPr>
            <a:spLocks noGrp="1"/>
          </p:cNvSpPr>
          <p:nvPr>
            <p:ph sz="quarter" idx="1"/>
          </p:nvPr>
        </p:nvSpPr>
        <p:spPr/>
        <p:txBody>
          <a:bodyPr/>
          <a:lstStyle/>
          <a:p>
            <a:pPr>
              <a:buNone/>
            </a:pPr>
            <a:r>
              <a:rPr lang="en-US" dirty="0" smtClean="0"/>
              <a:t>4 Mega Trends</a:t>
            </a:r>
          </a:p>
          <a:p>
            <a:r>
              <a:rPr lang="en-US" dirty="0" smtClean="0"/>
              <a:t>Globalization – increasing connections between world nations </a:t>
            </a:r>
          </a:p>
          <a:p>
            <a:r>
              <a:rPr lang="en-US" dirty="0" smtClean="0"/>
              <a:t>Biological Revolution – cloning, genetic engineering</a:t>
            </a:r>
          </a:p>
          <a:p>
            <a:r>
              <a:rPr lang="en-US" dirty="0" smtClean="0"/>
              <a:t>Digital Revolution – multi-user games, social networking, internet resources, twitter</a:t>
            </a:r>
          </a:p>
          <a:p>
            <a:r>
              <a:rPr lang="en-US" dirty="0" smtClean="0"/>
              <a:t>Lifelong Learning – education is not K-12 or K-16.  Professionals need to continue learning</a:t>
            </a:r>
          </a:p>
          <a:p>
            <a:pPr>
              <a:buNone/>
            </a:pPr>
            <a:endParaRPr 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dirty="0" smtClean="0"/>
              <a:t>5 Minds</a:t>
            </a:r>
            <a:endParaRPr lang="en-US" sz="6600" dirty="0"/>
          </a:p>
        </p:txBody>
      </p:sp>
      <p:sp>
        <p:nvSpPr>
          <p:cNvPr id="3" name="Content Placeholder 2"/>
          <p:cNvSpPr>
            <a:spLocks noGrp="1"/>
          </p:cNvSpPr>
          <p:nvPr>
            <p:ph sz="quarter" idx="1"/>
          </p:nvPr>
        </p:nvSpPr>
        <p:spPr/>
        <p:txBody>
          <a:bodyPr>
            <a:normAutofit/>
          </a:bodyPr>
          <a:lstStyle/>
          <a:p>
            <a:pPr>
              <a:buNone/>
            </a:pPr>
            <a:endParaRPr lang="en-US" sz="4000" dirty="0" smtClean="0"/>
          </a:p>
          <a:p>
            <a:r>
              <a:rPr lang="en-US" sz="4000" dirty="0" smtClean="0"/>
              <a:t>Disciplined Mind (Depth)</a:t>
            </a:r>
          </a:p>
          <a:p>
            <a:r>
              <a:rPr lang="en-US" sz="4000" dirty="0" smtClean="0"/>
              <a:t>Synthesizing Mind (Breadth)</a:t>
            </a:r>
          </a:p>
          <a:p>
            <a:r>
              <a:rPr lang="en-US" sz="4000" dirty="0" smtClean="0"/>
              <a:t>Creative Mind (Stretch)</a:t>
            </a:r>
          </a:p>
          <a:p>
            <a:r>
              <a:rPr lang="en-US" sz="4000" dirty="0" smtClean="0"/>
              <a:t>Respectful Mind</a:t>
            </a:r>
          </a:p>
          <a:p>
            <a:r>
              <a:rPr lang="en-US" sz="4000" dirty="0" smtClean="0"/>
              <a:t>Ethical Mind</a:t>
            </a:r>
            <a:endParaRPr lang="en-US" sz="4000"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Disciplined Mind (Depth – go deep)</a:t>
            </a:r>
            <a:endParaRPr lang="en-US" dirty="0"/>
          </a:p>
        </p:txBody>
      </p:sp>
      <p:sp>
        <p:nvSpPr>
          <p:cNvPr id="3" name="Content Placeholder 2"/>
          <p:cNvSpPr>
            <a:spLocks noGrp="1"/>
          </p:cNvSpPr>
          <p:nvPr>
            <p:ph sz="quarter" idx="1"/>
          </p:nvPr>
        </p:nvSpPr>
        <p:spPr/>
        <p:txBody>
          <a:bodyPr/>
          <a:lstStyle/>
          <a:p>
            <a:pPr>
              <a:buNone/>
            </a:pPr>
            <a:r>
              <a:rPr lang="en-US" dirty="0" smtClean="0"/>
              <a:t>3 senses of discipline</a:t>
            </a:r>
          </a:p>
          <a:p>
            <a:r>
              <a:rPr lang="en-US" dirty="0" smtClean="0"/>
              <a:t>Working steadily and improving</a:t>
            </a:r>
          </a:p>
          <a:p>
            <a:r>
              <a:rPr lang="en-US" dirty="0" smtClean="0"/>
              <a:t>Becoming an expert in a field, craft, art, or end up unemployed and working for someone who is an expert (the task of work)</a:t>
            </a:r>
          </a:p>
          <a:p>
            <a:r>
              <a:rPr lang="en-US" dirty="0" smtClean="0"/>
              <a:t>Learning major ways of thinking:  historical, artistic, scientific, mathematical (the task of school)</a:t>
            </a:r>
            <a:endParaRPr lang="en-US"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Synthesizing Mind (Breadth – go broad)</a:t>
            </a:r>
            <a:endParaRPr lang="en-US" dirty="0"/>
          </a:p>
        </p:txBody>
      </p:sp>
      <p:sp>
        <p:nvSpPr>
          <p:cNvPr id="3" name="Content Placeholder 2"/>
          <p:cNvSpPr>
            <a:spLocks noGrp="1"/>
          </p:cNvSpPr>
          <p:nvPr>
            <p:ph sz="quarter" idx="1"/>
          </p:nvPr>
        </p:nvSpPr>
        <p:spPr/>
        <p:txBody>
          <a:bodyPr/>
          <a:lstStyle/>
          <a:p>
            <a:r>
              <a:rPr lang="en-US" dirty="0" smtClean="0"/>
              <a:t>Scads of information, especially on the web</a:t>
            </a:r>
          </a:p>
          <a:p>
            <a:r>
              <a:rPr lang="en-US" dirty="0" smtClean="0"/>
              <a:t>Largely undigested and unevaluated</a:t>
            </a:r>
          </a:p>
          <a:p>
            <a:r>
              <a:rPr lang="en-US" dirty="0" smtClean="0"/>
              <a:t>The synthesizing imperative (good, bad, and “so-so” synthesis)</a:t>
            </a:r>
          </a:p>
          <a:p>
            <a:r>
              <a:rPr lang="en-US" dirty="0" smtClean="0"/>
              <a:t>Psychology has dropped the ball</a:t>
            </a:r>
          </a:p>
          <a:p>
            <a:r>
              <a:rPr lang="en-US" dirty="0" smtClean="0"/>
              <a:t>Darwin is “the great synthesizer.”  You need to have criteria to put material together in ways that make sense</a:t>
            </a:r>
          </a:p>
          <a:p>
            <a:r>
              <a:rPr lang="en-US" dirty="0" smtClean="0"/>
              <a:t>Work towards synthesis (goal, starting point, gather relevant information, method or strategy, rough draft, feedback, synthesis just in time, repeat until routine)  Be more reflective</a:t>
            </a:r>
            <a:endParaRPr lang="en-US"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Creative Mind (Stretch – go beyond)</a:t>
            </a:r>
            <a:endParaRPr lang="en-US" dirty="0"/>
          </a:p>
        </p:txBody>
      </p:sp>
      <p:sp>
        <p:nvSpPr>
          <p:cNvPr id="3" name="Content Placeholder 2"/>
          <p:cNvSpPr>
            <a:spLocks noGrp="1"/>
          </p:cNvSpPr>
          <p:nvPr>
            <p:ph sz="quarter" idx="1"/>
          </p:nvPr>
        </p:nvSpPr>
        <p:spPr/>
        <p:txBody>
          <a:bodyPr/>
          <a:lstStyle/>
          <a:p>
            <a:r>
              <a:rPr lang="en-US" dirty="0" smtClean="0"/>
              <a:t>Synthesizing what is known (the box itself)</a:t>
            </a:r>
          </a:p>
          <a:p>
            <a:r>
              <a:rPr lang="en-US" dirty="0" smtClean="0"/>
              <a:t>Go beyond the known (think outside the box – imperative in the computer age – “app”)</a:t>
            </a:r>
          </a:p>
          <a:p>
            <a:r>
              <a:rPr lang="en-US" dirty="0" smtClean="0"/>
              <a:t>Ask good questions – new questions</a:t>
            </a:r>
          </a:p>
          <a:p>
            <a:r>
              <a:rPr lang="en-US" dirty="0" err="1" smtClean="0"/>
              <a:t>Rubust</a:t>
            </a:r>
            <a:r>
              <a:rPr lang="en-US" dirty="0" smtClean="0"/>
              <a:t>, iconoclastic </a:t>
            </a:r>
            <a:r>
              <a:rPr lang="en-US" dirty="0" err="1" smtClean="0"/>
              <a:t>temperment</a:t>
            </a:r>
            <a:endParaRPr lang="en-US" dirty="0" smtClean="0"/>
          </a:p>
          <a:p>
            <a:r>
              <a:rPr lang="en-US" dirty="0" smtClean="0"/>
              <a:t>Ultimate judge of “the field”</a:t>
            </a:r>
          </a:p>
          <a:p>
            <a:r>
              <a:rPr lang="en-US" dirty="0" smtClean="0"/>
              <a:t>An expert is not necessarily creative.  One must be willing to try and fail … and then try again.</a:t>
            </a:r>
          </a:p>
          <a:p>
            <a:r>
              <a:rPr lang="en-US" dirty="0" smtClean="0"/>
              <a:t>How do we cultivate creativity when we can’t have “error-free” learning?</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Respectful Mind</a:t>
            </a:r>
            <a:endParaRPr lang="en-US" dirty="0"/>
          </a:p>
        </p:txBody>
      </p:sp>
      <p:sp>
        <p:nvSpPr>
          <p:cNvPr id="3" name="Content Placeholder 2"/>
          <p:cNvSpPr>
            <a:spLocks noGrp="1"/>
          </p:cNvSpPr>
          <p:nvPr>
            <p:ph sz="quarter" idx="1"/>
          </p:nvPr>
        </p:nvSpPr>
        <p:spPr/>
        <p:txBody>
          <a:bodyPr/>
          <a:lstStyle/>
          <a:p>
            <a:r>
              <a:rPr lang="en-US" dirty="0" smtClean="0"/>
              <a:t>Diversity is a fact of life – at home and beyond</a:t>
            </a:r>
          </a:p>
          <a:p>
            <a:r>
              <a:rPr lang="en-US" dirty="0" smtClean="0"/>
              <a:t>We need to understand others – perspectives, motivation, emotion, and interpersonal intelligence – “empathy schools”</a:t>
            </a:r>
          </a:p>
          <a:p>
            <a:r>
              <a:rPr lang="en-US" dirty="0" smtClean="0"/>
              <a:t>Inappropriateness of “corporate top-down model” for schools</a:t>
            </a:r>
          </a:p>
          <a:p>
            <a:r>
              <a:rPr lang="en-US" dirty="0" smtClean="0"/>
              <a:t>How do you maintain and improve the atmosphere of respect in a school?</a:t>
            </a:r>
            <a:endParaRPr lang="en-US"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Ethical Mind</a:t>
            </a:r>
            <a:endParaRPr lang="en-US" dirty="0"/>
          </a:p>
        </p:txBody>
      </p:sp>
      <p:sp>
        <p:nvSpPr>
          <p:cNvPr id="3" name="Content Placeholder 2"/>
          <p:cNvSpPr>
            <a:spLocks noGrp="1"/>
          </p:cNvSpPr>
          <p:nvPr>
            <p:ph sz="quarter" idx="1"/>
          </p:nvPr>
        </p:nvSpPr>
        <p:spPr/>
        <p:txBody>
          <a:bodyPr/>
          <a:lstStyle/>
          <a:p>
            <a:r>
              <a:rPr lang="en-US" dirty="0" smtClean="0"/>
              <a:t>Higher level of abstraction than the respectful mind</a:t>
            </a:r>
          </a:p>
          <a:p>
            <a:r>
              <a:rPr lang="en-US" dirty="0" smtClean="0"/>
              <a:t>Conceptualize oneself as a good worker / professional</a:t>
            </a:r>
          </a:p>
          <a:p>
            <a:r>
              <a:rPr lang="en-US" dirty="0" smtClean="0"/>
              <a:t>Conceptualize oneself as a good citizen (school, city, state, world)</a:t>
            </a:r>
          </a:p>
          <a:p>
            <a:r>
              <a:rPr lang="en-US" dirty="0" smtClean="0"/>
              <a:t>Act </a:t>
            </a:r>
            <a:r>
              <a:rPr lang="en-US" dirty="0" err="1" smtClean="0"/>
              <a:t>apropriately</a:t>
            </a:r>
            <a:r>
              <a:rPr lang="en-US" dirty="0" smtClean="0"/>
              <a:t> in both roles</a:t>
            </a:r>
          </a:p>
          <a:p>
            <a:r>
              <a:rPr lang="en-US" dirty="0" smtClean="0"/>
              <a:t>It’s not how you think – it’s how you act</a:t>
            </a:r>
            <a:endParaRPr lang="en-US"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3 E’s of Good Work</a:t>
            </a:r>
            <a:endParaRPr lang="en-US" dirty="0"/>
          </a:p>
        </p:txBody>
      </p:sp>
      <p:sp>
        <p:nvSpPr>
          <p:cNvPr id="3" name="Content Placeholder 2"/>
          <p:cNvSpPr>
            <a:spLocks noGrp="1"/>
          </p:cNvSpPr>
          <p:nvPr>
            <p:ph sz="quarter" idx="1"/>
          </p:nvPr>
        </p:nvSpPr>
        <p:spPr/>
        <p:txBody>
          <a:bodyPr/>
          <a:lstStyle/>
          <a:p>
            <a:r>
              <a:rPr lang="en-US" dirty="0" smtClean="0"/>
              <a:t>Excellent, Expert, High Quality, Disciplined</a:t>
            </a:r>
          </a:p>
          <a:p>
            <a:r>
              <a:rPr lang="en-US" dirty="0" smtClean="0"/>
              <a:t>Ethical, Socially Responsible</a:t>
            </a:r>
          </a:p>
          <a:p>
            <a:r>
              <a:rPr lang="en-US" dirty="0" smtClean="0"/>
              <a:t>Engaging, Meaningful, Intrinsically motivated</a:t>
            </a:r>
          </a:p>
          <a:p>
            <a:endParaRPr lang="en-US" dirty="0" smtClean="0"/>
          </a:p>
          <a:p>
            <a:pPr>
              <a:buNone/>
            </a:pPr>
            <a:r>
              <a:rPr lang="en-US" dirty="0" smtClean="0"/>
              <a:t>Is it enough to INTEND to use the proper means in the future?</a:t>
            </a:r>
          </a:p>
          <a:p>
            <a:pPr>
              <a:buNone/>
            </a:pPr>
            <a:r>
              <a:rPr lang="en-US" dirty="0" smtClean="0"/>
              <a:t>Why should I be more ETHICAL than my peers seem to be?</a:t>
            </a:r>
          </a:p>
          <a:p>
            <a:pPr>
              <a:buNone/>
            </a:pPr>
            <a:r>
              <a:rPr lang="en-US" dirty="0" smtClean="0"/>
              <a:t>We must move beyond “fear and greed” to “trust and inspiration.”</a:t>
            </a:r>
            <a:endParaRPr lang="en-US"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 Minds in a Digital Era</a:t>
            </a:r>
            <a:endParaRPr lang="en-US" dirty="0"/>
          </a:p>
        </p:txBody>
      </p:sp>
      <p:sp>
        <p:nvSpPr>
          <p:cNvPr id="3" name="Content Placeholder 2"/>
          <p:cNvSpPr>
            <a:spLocks noGrp="1"/>
          </p:cNvSpPr>
          <p:nvPr>
            <p:ph sz="quarter" idx="1"/>
          </p:nvPr>
        </p:nvSpPr>
        <p:spPr/>
        <p:txBody>
          <a:bodyPr/>
          <a:lstStyle/>
          <a:p>
            <a:r>
              <a:rPr lang="en-US" dirty="0" smtClean="0"/>
              <a:t>Disciplined – depth and lose out to breadth – on-line or off-line</a:t>
            </a:r>
          </a:p>
          <a:p>
            <a:r>
              <a:rPr lang="en-US" dirty="0" smtClean="0"/>
              <a:t>Synthesis – how to organize the deluge of information – what aids will help synthesize</a:t>
            </a:r>
          </a:p>
          <a:p>
            <a:r>
              <a:rPr lang="en-US" dirty="0" smtClean="0"/>
              <a:t>Creativity – Web 2.0 and 3.0 – young people are risk adverse and careerist</a:t>
            </a:r>
          </a:p>
          <a:p>
            <a:r>
              <a:rPr lang="en-US" dirty="0" smtClean="0"/>
              <a:t>Respectful / Ethical – to the inner circle, but not necessarily to the wider community.  How do you become a “cyber citizen” and master the ethics of roles.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the “Global Achievement Gap”?</a:t>
            </a:r>
            <a:endParaRPr lang="en-US" dirty="0"/>
          </a:p>
        </p:txBody>
      </p:sp>
      <p:sp>
        <p:nvSpPr>
          <p:cNvPr id="3" name="Content Placeholder 2"/>
          <p:cNvSpPr>
            <a:spLocks noGrp="1"/>
          </p:cNvSpPr>
          <p:nvPr>
            <p:ph sz="quarter" idx="1"/>
          </p:nvPr>
        </p:nvSpPr>
        <p:spPr/>
        <p:txBody>
          <a:bodyPr>
            <a:normAutofit lnSpcReduction="10000"/>
          </a:bodyPr>
          <a:lstStyle/>
          <a:p>
            <a:pPr algn="ctr">
              <a:buNone/>
            </a:pPr>
            <a:r>
              <a:rPr lang="en-US" dirty="0" smtClean="0"/>
              <a:t>The Global Achievement Gap is the gap between what even our best schools are </a:t>
            </a:r>
          </a:p>
          <a:p>
            <a:pPr algn="ctr">
              <a:buNone/>
            </a:pPr>
            <a:r>
              <a:rPr lang="en-US" dirty="0" smtClean="0"/>
              <a:t>teaching and testing</a:t>
            </a:r>
          </a:p>
          <a:p>
            <a:pPr algn="ctr">
              <a:buNone/>
            </a:pPr>
            <a:endParaRPr lang="en-US" dirty="0" smtClean="0"/>
          </a:p>
          <a:p>
            <a:pPr algn="ctr">
              <a:buNone/>
            </a:pPr>
            <a:r>
              <a:rPr lang="en-US" dirty="0" smtClean="0"/>
              <a:t>Versus</a:t>
            </a:r>
          </a:p>
          <a:p>
            <a:pPr algn="ctr">
              <a:buNone/>
            </a:pPr>
            <a:endParaRPr lang="en-US" dirty="0" smtClean="0"/>
          </a:p>
          <a:p>
            <a:pPr algn="ctr">
              <a:buNone/>
            </a:pPr>
            <a:r>
              <a:rPr lang="en-US" dirty="0" smtClean="0"/>
              <a:t>The skills ALL students will need for careers, college, and citizenship in the 21</a:t>
            </a:r>
            <a:r>
              <a:rPr lang="en-US" baseline="30000" dirty="0" smtClean="0"/>
              <a:t>st</a:t>
            </a:r>
            <a:r>
              <a:rPr lang="en-US" dirty="0" smtClean="0"/>
              <a:t> century</a:t>
            </a:r>
          </a:p>
          <a:p>
            <a:pPr algn="ctr">
              <a:buNone/>
            </a:pPr>
            <a:endParaRPr lang="en-US" dirty="0" smtClean="0"/>
          </a:p>
          <a:p>
            <a:pPr algn="ctr">
              <a:buNone/>
            </a:pPr>
            <a:r>
              <a:rPr lang="en-US" b="1" dirty="0" smtClean="0"/>
              <a:t>What gets tested gets taught:  </a:t>
            </a:r>
          </a:p>
          <a:p>
            <a:pPr algn="ctr">
              <a:buNone/>
            </a:pPr>
            <a:r>
              <a:rPr lang="en-US" b="1" dirty="0" smtClean="0"/>
              <a:t>Having the wrong metric is worse than having none at all</a:t>
            </a:r>
            <a:endParaRPr lang="en-US" b="1"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7467600" cy="1371600"/>
          </a:xfrm>
        </p:spPr>
        <p:txBody>
          <a:bodyPr/>
          <a:lstStyle/>
          <a:p>
            <a:r>
              <a:rPr lang="en-US" u="sng" dirty="0" smtClean="0"/>
              <a:t>Why Don’t Students Like School?”</a:t>
            </a:r>
            <a:br>
              <a:rPr lang="en-US" u="sng" dirty="0" smtClean="0"/>
            </a:br>
            <a:r>
              <a:rPr lang="en-US" dirty="0" smtClean="0"/>
              <a:t>	by Daniel Willingham	</a:t>
            </a:r>
            <a:endParaRPr lang="en-US" u="sng" dirty="0"/>
          </a:p>
        </p:txBody>
      </p:sp>
      <p:sp>
        <p:nvSpPr>
          <p:cNvPr id="3" name="Content Placeholder 2"/>
          <p:cNvSpPr>
            <a:spLocks noGrp="1"/>
          </p:cNvSpPr>
          <p:nvPr>
            <p:ph sz="quarter" idx="1"/>
          </p:nvPr>
        </p:nvSpPr>
        <p:spPr>
          <a:xfrm>
            <a:off x="457200" y="3276600"/>
            <a:ext cx="7467600" cy="3197352"/>
          </a:xfrm>
        </p:spPr>
        <p:txBody>
          <a:bodyPr>
            <a:normAutofit/>
          </a:bodyPr>
          <a:lstStyle/>
          <a:p>
            <a:pPr>
              <a:buNone/>
            </a:pPr>
            <a:r>
              <a:rPr lang="en-US" sz="4800" dirty="0" smtClean="0"/>
              <a:t>“Critical Thinking and 21</a:t>
            </a:r>
            <a:r>
              <a:rPr lang="en-US" sz="4800" baseline="30000" dirty="0" smtClean="0"/>
              <a:t>st</a:t>
            </a:r>
            <a:r>
              <a:rPr lang="en-US" sz="4800" dirty="0" smtClean="0"/>
              <a:t> Century Skills”</a:t>
            </a:r>
            <a:endParaRPr lang="en-US" sz="4800"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dirty="0" smtClean="0"/>
              <a:t>Can we teach students to be good thinkers?</a:t>
            </a:r>
          </a:p>
          <a:p>
            <a:endParaRPr lang="en-US" dirty="0" smtClean="0"/>
          </a:p>
          <a:p>
            <a:r>
              <a:rPr lang="en-US" dirty="0" smtClean="0"/>
              <a:t>Can we reach critical thinking within subject domains?</a:t>
            </a:r>
          </a:p>
          <a:p>
            <a:endParaRPr lang="en-US" dirty="0" smtClean="0"/>
          </a:p>
          <a:p>
            <a:r>
              <a:rPr lang="en-US" dirty="0" smtClean="0"/>
              <a:t>What are the implications for schooling?</a:t>
            </a:r>
          </a:p>
          <a:p>
            <a:endParaRPr lang="en-US" dirty="0" smtClean="0"/>
          </a:p>
          <a:p>
            <a:r>
              <a:rPr lang="en-US" dirty="0" smtClean="0"/>
              <a:t>Critical thinking is rarely a stand-alone skill, and is more often intertwined with knowledge</a:t>
            </a:r>
            <a:endParaRPr lang="en-US"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is Thinking Critically so hard?</a:t>
            </a:r>
            <a:endParaRPr lang="en-US" dirty="0"/>
          </a:p>
        </p:txBody>
      </p:sp>
      <p:sp>
        <p:nvSpPr>
          <p:cNvPr id="3" name="Content Placeholder 2"/>
          <p:cNvSpPr>
            <a:spLocks noGrp="1"/>
          </p:cNvSpPr>
          <p:nvPr>
            <p:ph sz="quarter" idx="1"/>
          </p:nvPr>
        </p:nvSpPr>
        <p:spPr/>
        <p:txBody>
          <a:bodyPr/>
          <a:lstStyle/>
          <a:p>
            <a:r>
              <a:rPr lang="en-US" dirty="0" smtClean="0"/>
              <a:t>Thinking tends to focus on a problem’s “surface structure”</a:t>
            </a:r>
          </a:p>
          <a:p>
            <a:pPr>
              <a:buNone/>
            </a:pPr>
            <a:r>
              <a:rPr lang="en-US" dirty="0" smtClean="0"/>
              <a:t>	Surface structure is obvious.  Anyone sees the problem.  It’s the minute details</a:t>
            </a:r>
          </a:p>
          <a:p>
            <a:pPr>
              <a:buNone/>
            </a:pPr>
            <a:endParaRPr lang="en-US" dirty="0" smtClean="0"/>
          </a:p>
          <a:p>
            <a:r>
              <a:rPr lang="en-US" dirty="0" smtClean="0"/>
              <a:t>Deep structure is not as evident.  It’s “hard to see.”  One must get past the surface structure.  The deep structure must be explicit, made evident, practiced.  </a:t>
            </a:r>
          </a:p>
          <a:p>
            <a:endParaRPr lang="en-US" dirty="0" smtClean="0"/>
          </a:p>
          <a:p>
            <a:r>
              <a:rPr lang="en-US" dirty="0" smtClean="0"/>
              <a:t>Teach deductive reasoning – conditional reasoning (if… then….)</a:t>
            </a:r>
            <a:endParaRPr lang="en-US"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dirty="0" smtClean="0"/>
              <a:t>Knowledge helps you recognize a particular type of problem.</a:t>
            </a:r>
          </a:p>
          <a:p>
            <a:pPr>
              <a:buNone/>
            </a:pPr>
            <a:endParaRPr lang="en-US" dirty="0" smtClean="0"/>
          </a:p>
          <a:p>
            <a:r>
              <a:rPr lang="en-US" dirty="0" smtClean="0"/>
              <a:t>Teaching of critical thinking cannot be independent of content.</a:t>
            </a:r>
          </a:p>
          <a:p>
            <a:pPr>
              <a:buNone/>
            </a:pPr>
            <a:endParaRPr lang="en-US" dirty="0" smtClean="0"/>
          </a:p>
          <a:p>
            <a:r>
              <a:rPr lang="en-US" dirty="0" smtClean="0"/>
              <a:t>Scientific reasoning – teach scientific concepts, practice how to think scientifically</a:t>
            </a:r>
            <a:endParaRPr lang="en-US"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Reading Strategies	</a:t>
            </a:r>
            <a:endParaRPr lang="en-US" dirty="0"/>
          </a:p>
        </p:txBody>
      </p:sp>
      <p:sp>
        <p:nvSpPr>
          <p:cNvPr id="3" name="Content Placeholder 2"/>
          <p:cNvSpPr>
            <a:spLocks noGrp="1"/>
          </p:cNvSpPr>
          <p:nvPr>
            <p:ph sz="quarter" idx="1"/>
          </p:nvPr>
        </p:nvSpPr>
        <p:spPr/>
        <p:txBody>
          <a:bodyPr/>
          <a:lstStyle/>
          <a:p>
            <a:r>
              <a:rPr lang="en-US" dirty="0" smtClean="0"/>
              <a:t>Apply background knowledge</a:t>
            </a:r>
          </a:p>
          <a:p>
            <a:r>
              <a:rPr lang="en-US" dirty="0" smtClean="0"/>
              <a:t>Relate the sentences (organize the information)</a:t>
            </a:r>
          </a:p>
          <a:p>
            <a:r>
              <a:rPr lang="en-US" dirty="0" smtClean="0"/>
              <a:t>Are you “getting it?”  (monitor comprehension</a:t>
            </a:r>
          </a:p>
          <a:p>
            <a:endParaRPr lang="en-US" dirty="0" smtClean="0"/>
          </a:p>
          <a:p>
            <a:r>
              <a:rPr lang="en-US" dirty="0" smtClean="0"/>
              <a:t>Students need to understand that reading is communication in order to comprehend.</a:t>
            </a:r>
          </a:p>
          <a:p>
            <a:endParaRPr lang="en-US" dirty="0" smtClean="0"/>
          </a:p>
          <a:p>
            <a:r>
              <a:rPr lang="en-US" dirty="0" smtClean="0"/>
              <a:t>Strategy instruction will not matter once students understand that reading is communication.</a:t>
            </a:r>
            <a:endParaRPr lang="en-US"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dirty="0" smtClean="0"/>
              <a:t>Strategies for teaching critical thinking are rooted in beliefs that knowledge and skills are intertwined.</a:t>
            </a:r>
          </a:p>
          <a:p>
            <a:endParaRPr lang="en-US" dirty="0" smtClean="0"/>
          </a:p>
          <a:p>
            <a:r>
              <a:rPr lang="en-US" dirty="0" smtClean="0"/>
              <a:t>Must teach access to data, evaluation of data, and how to use data to create knowledge.</a:t>
            </a:r>
          </a:p>
          <a:p>
            <a:endParaRPr lang="en-US" dirty="0" smtClean="0"/>
          </a:p>
          <a:p>
            <a:r>
              <a:rPr lang="en-US" dirty="0" smtClean="0"/>
              <a:t>Words matter – what you really mean to say or do</a:t>
            </a:r>
            <a:endParaRPr lang="en-US"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teach Critical Thinking	</a:t>
            </a:r>
            <a:endParaRPr lang="en-US" dirty="0"/>
          </a:p>
        </p:txBody>
      </p:sp>
      <p:sp>
        <p:nvSpPr>
          <p:cNvPr id="3" name="Content Placeholder 2"/>
          <p:cNvSpPr>
            <a:spLocks noGrp="1"/>
          </p:cNvSpPr>
          <p:nvPr>
            <p:ph sz="quarter" idx="1"/>
          </p:nvPr>
        </p:nvSpPr>
        <p:spPr/>
        <p:txBody>
          <a:bodyPr/>
          <a:lstStyle/>
          <a:p>
            <a:r>
              <a:rPr lang="en-US" dirty="0" smtClean="0"/>
              <a:t>Define what students should be able to do.  (This defines critical thinking.)</a:t>
            </a:r>
          </a:p>
          <a:p>
            <a:pPr>
              <a:buNone/>
            </a:pPr>
            <a:endParaRPr lang="en-US" dirty="0" smtClean="0"/>
          </a:p>
          <a:p>
            <a:r>
              <a:rPr lang="en-US" dirty="0" smtClean="0"/>
              <a:t>Analyze skills – prerequisite skills and content needed to support learning these skills</a:t>
            </a:r>
          </a:p>
          <a:p>
            <a:pPr>
              <a:buNone/>
            </a:pPr>
            <a:endParaRPr lang="en-US" dirty="0" smtClean="0"/>
          </a:p>
          <a:p>
            <a:r>
              <a:rPr lang="en-US" dirty="0" smtClean="0"/>
              <a:t>Teach the skills in the context of content.</a:t>
            </a:r>
            <a:endParaRPr lang="en-US"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467600" cy="2133600"/>
          </a:xfrm>
        </p:spPr>
        <p:txBody>
          <a:bodyPr>
            <a:normAutofit fontScale="90000"/>
          </a:bodyPr>
          <a:lstStyle/>
          <a:p>
            <a:r>
              <a:rPr lang="en-US" u="sng" dirty="0" smtClean="0"/>
              <a:t/>
            </a:r>
            <a:br>
              <a:rPr lang="en-US" u="sng" dirty="0" smtClean="0"/>
            </a:br>
            <a:r>
              <a:rPr lang="en-US" u="sng" dirty="0" smtClean="0"/>
              <a:t/>
            </a:r>
            <a:br>
              <a:rPr lang="en-US" u="sng" dirty="0" smtClean="0"/>
            </a:br>
            <a:r>
              <a:rPr lang="en-US" u="sng" dirty="0" smtClean="0"/>
              <a:t>Alone Together:  Why We Expect More from Technology and Less From Each Other</a:t>
            </a:r>
            <a:br>
              <a:rPr lang="en-US" u="sng" dirty="0" smtClean="0"/>
            </a:br>
            <a:r>
              <a:rPr lang="en-US" dirty="0" smtClean="0"/>
              <a:t>	By Sherry </a:t>
            </a:r>
            <a:r>
              <a:rPr lang="en-US" dirty="0" err="1" smtClean="0"/>
              <a:t>Turkle</a:t>
            </a:r>
            <a:endParaRPr lang="en-US" u="sng" dirty="0"/>
          </a:p>
        </p:txBody>
      </p:sp>
      <p:sp>
        <p:nvSpPr>
          <p:cNvPr id="3" name="Content Placeholder 2"/>
          <p:cNvSpPr>
            <a:spLocks noGrp="1"/>
          </p:cNvSpPr>
          <p:nvPr>
            <p:ph sz="quarter" idx="1"/>
          </p:nvPr>
        </p:nvSpPr>
        <p:spPr>
          <a:xfrm>
            <a:off x="457200" y="2895600"/>
            <a:ext cx="7467600" cy="3578352"/>
          </a:xfrm>
        </p:spPr>
        <p:txBody>
          <a:bodyPr>
            <a:normAutofit lnSpcReduction="10000"/>
          </a:bodyPr>
          <a:lstStyle/>
          <a:p>
            <a:pPr>
              <a:buNone/>
            </a:pPr>
            <a:r>
              <a:rPr lang="en-US" sz="4800" dirty="0" smtClean="0"/>
              <a:t>“Alone Together:  A Meditation fn the Future of Teaching and Learning in the 21</a:t>
            </a:r>
            <a:r>
              <a:rPr lang="en-US" sz="4800" baseline="30000" dirty="0" smtClean="0"/>
              <a:t>st</a:t>
            </a:r>
            <a:r>
              <a:rPr lang="en-US" sz="4800" dirty="0" smtClean="0"/>
              <a:t> Century”</a:t>
            </a:r>
            <a:endParaRPr lang="en-US" sz="4800"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Technologies</a:t>
            </a:r>
            <a:endParaRPr lang="en-US" dirty="0"/>
          </a:p>
        </p:txBody>
      </p:sp>
      <p:sp>
        <p:nvSpPr>
          <p:cNvPr id="3" name="Content Placeholder 2"/>
          <p:cNvSpPr>
            <a:spLocks noGrp="1"/>
          </p:cNvSpPr>
          <p:nvPr>
            <p:ph sz="quarter" idx="1"/>
          </p:nvPr>
        </p:nvSpPr>
        <p:spPr/>
        <p:txBody>
          <a:bodyPr/>
          <a:lstStyle/>
          <a:p>
            <a:r>
              <a:rPr lang="en-US" dirty="0" smtClean="0"/>
              <a:t>Mobile connections promise a new kind of connection but leave people disappointed.</a:t>
            </a:r>
          </a:p>
          <a:p>
            <a:r>
              <a:rPr lang="en-US" dirty="0" smtClean="0"/>
              <a:t>Studies have been done about young people and their use of mobile connection both locally and globally</a:t>
            </a:r>
          </a:p>
          <a:p>
            <a:r>
              <a:rPr lang="en-US" dirty="0" smtClean="0"/>
              <a:t>Technology can help us lose sight of what is important in education – We need a mid-task correction</a:t>
            </a:r>
          </a:p>
          <a:p>
            <a:r>
              <a:rPr lang="en-US" dirty="0" smtClean="0"/>
              <a:t>Multi-tasking – no one can multi-task.  Performance degrades with each new task added</a:t>
            </a:r>
          </a:p>
          <a:p>
            <a:r>
              <a:rPr lang="en-US" dirty="0" smtClean="0"/>
              <a:t>We need to teach “</a:t>
            </a:r>
            <a:r>
              <a:rPr lang="en-US" dirty="0" err="1" smtClean="0"/>
              <a:t>uni</a:t>
            </a:r>
            <a:r>
              <a:rPr lang="en-US" dirty="0" smtClean="0"/>
              <a:t>-tasking” skills</a:t>
            </a:r>
            <a:endParaRPr lang="en-US"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Human issues with Technology Usage</a:t>
            </a:r>
            <a:endParaRPr lang="en-US" dirty="0"/>
          </a:p>
        </p:txBody>
      </p:sp>
      <p:sp>
        <p:nvSpPr>
          <p:cNvPr id="3" name="Content Placeholder 2"/>
          <p:cNvSpPr>
            <a:spLocks noGrp="1"/>
          </p:cNvSpPr>
          <p:nvPr>
            <p:ph sz="quarter" idx="1"/>
          </p:nvPr>
        </p:nvSpPr>
        <p:spPr/>
        <p:txBody>
          <a:bodyPr/>
          <a:lstStyle/>
          <a:p>
            <a:r>
              <a:rPr lang="en-US" dirty="0" smtClean="0"/>
              <a:t>Intimacy</a:t>
            </a:r>
          </a:p>
          <a:p>
            <a:r>
              <a:rPr lang="en-US" dirty="0" smtClean="0"/>
              <a:t>Solitude</a:t>
            </a:r>
          </a:p>
          <a:p>
            <a:r>
              <a:rPr lang="en-US" dirty="0" smtClean="0"/>
              <a:t>Relationships</a:t>
            </a:r>
          </a:p>
          <a:p>
            <a:r>
              <a:rPr lang="en-US" dirty="0" smtClean="0"/>
              <a:t>Connection</a:t>
            </a:r>
          </a:p>
          <a:p>
            <a:r>
              <a:rPr lang="en-US" dirty="0" smtClean="0"/>
              <a:t>Communication</a:t>
            </a:r>
          </a:p>
          <a:p>
            <a:r>
              <a:rPr lang="en-US" dirty="0" smtClean="0"/>
              <a:t>Vulnerability</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 we stack up to the competition?	</a:t>
            </a:r>
            <a:endParaRPr lang="en-US" dirty="0"/>
          </a:p>
        </p:txBody>
      </p:sp>
      <p:sp>
        <p:nvSpPr>
          <p:cNvPr id="3" name="Content Placeholder 2"/>
          <p:cNvSpPr>
            <a:spLocks noGrp="1"/>
          </p:cNvSpPr>
          <p:nvPr>
            <p:ph sz="quarter" idx="1"/>
          </p:nvPr>
        </p:nvSpPr>
        <p:spPr/>
        <p:txBody>
          <a:bodyPr/>
          <a:lstStyle/>
          <a:p>
            <a:r>
              <a:rPr lang="en-US" dirty="0" smtClean="0"/>
              <a:t>2009 Program for Student Assessment (PISA) Test:</a:t>
            </a:r>
          </a:p>
          <a:p>
            <a:pPr lvl="1"/>
            <a:r>
              <a:rPr lang="en-US" dirty="0" smtClean="0"/>
              <a:t>Reading – 15</a:t>
            </a:r>
            <a:r>
              <a:rPr lang="en-US" baseline="30000" dirty="0" smtClean="0"/>
              <a:t>th</a:t>
            </a:r>
            <a:r>
              <a:rPr lang="en-US" dirty="0" smtClean="0"/>
              <a:t> out of 65 countries</a:t>
            </a:r>
          </a:p>
          <a:p>
            <a:pPr lvl="1"/>
            <a:r>
              <a:rPr lang="en-US" dirty="0" smtClean="0"/>
              <a:t>Science – 23</a:t>
            </a:r>
            <a:r>
              <a:rPr lang="en-US" baseline="30000" dirty="0" smtClean="0"/>
              <a:t>rd</a:t>
            </a:r>
            <a:r>
              <a:rPr lang="en-US" dirty="0" smtClean="0"/>
              <a:t> out of 65 countries</a:t>
            </a:r>
          </a:p>
          <a:p>
            <a:pPr lvl="1"/>
            <a:r>
              <a:rPr lang="en-US" dirty="0" smtClean="0"/>
              <a:t>Math – 32</a:t>
            </a:r>
            <a:r>
              <a:rPr lang="en-US" baseline="30000" dirty="0" smtClean="0"/>
              <a:t>nd</a:t>
            </a:r>
            <a:r>
              <a:rPr lang="en-US" dirty="0" smtClean="0"/>
              <a:t> out of 65 countries</a:t>
            </a:r>
          </a:p>
          <a:p>
            <a:r>
              <a:rPr lang="en-US" dirty="0" smtClean="0"/>
              <a:t>College Completion</a:t>
            </a:r>
          </a:p>
          <a:p>
            <a:pPr lvl="1"/>
            <a:r>
              <a:rPr lang="en-US" dirty="0" smtClean="0"/>
              <a:t>1995 – US College completion rate was number 1 in the world</a:t>
            </a:r>
          </a:p>
          <a:p>
            <a:pPr lvl="1"/>
            <a:r>
              <a:rPr lang="en-US" dirty="0" smtClean="0"/>
              <a:t>2005 – US College completion rate was 12</a:t>
            </a:r>
            <a:r>
              <a:rPr lang="en-US" baseline="30000" dirty="0" smtClean="0"/>
              <a:t>th</a:t>
            </a:r>
            <a:r>
              <a:rPr lang="en-US" dirty="0" smtClean="0"/>
              <a:t> in the world.</a:t>
            </a:r>
          </a:p>
          <a:p>
            <a:pPr lvl="1"/>
            <a:r>
              <a:rPr lang="en-US" dirty="0" smtClean="0"/>
              <a:t>One out of 2 students who starts college never completes a degree</a:t>
            </a:r>
            <a:endParaRPr lang="en-US"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“Always On” Culture</a:t>
            </a:r>
            <a:endParaRPr lang="en-US" dirty="0"/>
          </a:p>
        </p:txBody>
      </p:sp>
      <p:sp>
        <p:nvSpPr>
          <p:cNvPr id="3" name="Content Placeholder 2"/>
          <p:cNvSpPr>
            <a:spLocks noGrp="1"/>
          </p:cNvSpPr>
          <p:nvPr>
            <p:ph sz="quarter" idx="1"/>
          </p:nvPr>
        </p:nvSpPr>
        <p:spPr/>
        <p:txBody>
          <a:bodyPr/>
          <a:lstStyle/>
          <a:p>
            <a:r>
              <a:rPr lang="en-US" dirty="0" smtClean="0"/>
              <a:t>Parents never away from texting / email – phone calls</a:t>
            </a:r>
          </a:p>
          <a:p>
            <a:r>
              <a:rPr lang="en-US" dirty="0" smtClean="0"/>
              <a:t>Parents drive children crazy</a:t>
            </a:r>
          </a:p>
          <a:p>
            <a:r>
              <a:rPr lang="en-US" dirty="0" smtClean="0"/>
              <a:t>Children are in competition with technology for their parent’s attention</a:t>
            </a:r>
          </a:p>
          <a:p>
            <a:r>
              <a:rPr lang="en-US" dirty="0" smtClean="0"/>
              <a:t>Children text all the time of day or night</a:t>
            </a:r>
          </a:p>
          <a:p>
            <a:r>
              <a:rPr lang="en-US" dirty="0" smtClean="0"/>
              <a:t>Anxiety occurs when phone is taken away.</a:t>
            </a:r>
          </a:p>
          <a:p>
            <a:r>
              <a:rPr lang="en-US" dirty="0" smtClean="0"/>
              <a:t>Children are vulnerable to technology</a:t>
            </a:r>
          </a:p>
          <a:p>
            <a:r>
              <a:rPr lang="en-US" dirty="0" smtClean="0"/>
              <a:t>Overwhelmed by the demands of technology.</a:t>
            </a:r>
            <a:endParaRPr lang="en-US"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“Always On” Culture</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Substitute connection for conversation</a:t>
            </a:r>
          </a:p>
          <a:p>
            <a:r>
              <a:rPr lang="en-US" dirty="0" smtClean="0"/>
              <a:t>Schools are places where we can help make this connection</a:t>
            </a:r>
          </a:p>
          <a:p>
            <a:r>
              <a:rPr lang="en-US" dirty="0" smtClean="0"/>
              <a:t>Many would rather text than talk – even if in the same room.  Many children do not know how to hold a conversation</a:t>
            </a:r>
          </a:p>
          <a:p>
            <a:r>
              <a:rPr lang="en-US" dirty="0" smtClean="0"/>
              <a:t>We are often too busy to communicate, to create, and to connect on a personal level.</a:t>
            </a:r>
          </a:p>
          <a:p>
            <a:r>
              <a:rPr lang="en-US" dirty="0" smtClean="0"/>
              <a:t>We need the give and take of conversation to be understood (physical contact, eye contact, human emotions)</a:t>
            </a:r>
          </a:p>
          <a:p>
            <a:r>
              <a:rPr lang="en-US" dirty="0" smtClean="0"/>
              <a:t>Children need conversation to develop, attach, and collaborate</a:t>
            </a:r>
            <a:endParaRPr lang="en-US"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“Always On” Culture</a:t>
            </a:r>
            <a:endParaRPr lang="en-US" dirty="0"/>
          </a:p>
        </p:txBody>
      </p:sp>
      <p:sp>
        <p:nvSpPr>
          <p:cNvPr id="3" name="Content Placeholder 2"/>
          <p:cNvSpPr>
            <a:spLocks noGrp="1"/>
          </p:cNvSpPr>
          <p:nvPr>
            <p:ph sz="quarter" idx="1"/>
          </p:nvPr>
        </p:nvSpPr>
        <p:spPr/>
        <p:txBody>
          <a:bodyPr/>
          <a:lstStyle/>
          <a:p>
            <a:r>
              <a:rPr lang="en-US" dirty="0" smtClean="0"/>
              <a:t>The internet is a place to experiment with “self.”  It is an “identity workshop.”</a:t>
            </a:r>
          </a:p>
          <a:p>
            <a:r>
              <a:rPr lang="en-US" dirty="0" smtClean="0"/>
              <a:t>Use the “virtual” to increase the positive in the “real.”</a:t>
            </a:r>
          </a:p>
          <a:p>
            <a:r>
              <a:rPr lang="en-US" dirty="0" smtClean="0"/>
              <a:t>We wear the web “on us.”</a:t>
            </a:r>
          </a:p>
          <a:p>
            <a:r>
              <a:rPr lang="en-US" dirty="0" smtClean="0"/>
              <a:t>Wearable technology – can bail out of physical world to mix life (real and virtual).</a:t>
            </a:r>
          </a:p>
          <a:p>
            <a:r>
              <a:rPr lang="en-US" dirty="0" smtClean="0"/>
              <a:t>Technology makes it </a:t>
            </a:r>
            <a:r>
              <a:rPr lang="en-US" dirty="0" smtClean="0"/>
              <a:t>e</a:t>
            </a:r>
            <a:r>
              <a:rPr lang="en-US" dirty="0" smtClean="0"/>
              <a:t>asy to hide, communicate when we wish, disengage at will, and control the message.</a:t>
            </a:r>
            <a:endParaRPr lang="en-US"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“Always On” Culture</a:t>
            </a:r>
            <a:endParaRPr lang="en-US" dirty="0"/>
          </a:p>
        </p:txBody>
      </p:sp>
      <p:sp>
        <p:nvSpPr>
          <p:cNvPr id="3" name="Content Placeholder 2"/>
          <p:cNvSpPr>
            <a:spLocks noGrp="1"/>
          </p:cNvSpPr>
          <p:nvPr>
            <p:ph sz="quarter" idx="1"/>
          </p:nvPr>
        </p:nvSpPr>
        <p:spPr/>
        <p:txBody>
          <a:bodyPr/>
          <a:lstStyle/>
          <a:p>
            <a:r>
              <a:rPr lang="en-US" dirty="0" smtClean="0"/>
              <a:t>Social media can be exhausting, allows them to hide, no face to face apology, control the “conversations,” avoid seeing you’ve hurt others, difficulty ending a conversation on the phone, don’t want to be interrupted</a:t>
            </a:r>
            <a:endParaRPr lang="en-US" dirty="0" smtClean="0"/>
          </a:p>
          <a:p>
            <a:r>
              <a:rPr lang="en-US" dirty="0" smtClean="0"/>
              <a:t>In person, something of the person slips through.  There is a sense of getting to know the person – the human experience.</a:t>
            </a:r>
          </a:p>
          <a:p>
            <a:r>
              <a:rPr lang="en-US" dirty="0" smtClean="0"/>
              <a:t>In order go get </a:t>
            </a:r>
            <a:r>
              <a:rPr lang="en-US" dirty="0" smtClean="0"/>
              <a:t>a</a:t>
            </a:r>
            <a:r>
              <a:rPr lang="en-US" dirty="0" smtClean="0"/>
              <a:t> quicker response, you send a simpler question.  Our communication connections are “</a:t>
            </a:r>
            <a:r>
              <a:rPr lang="en-US" dirty="0" err="1" smtClean="0"/>
              <a:t>dumbed</a:t>
            </a:r>
            <a:r>
              <a:rPr lang="en-US" dirty="0" smtClean="0"/>
              <a:t> down.”</a:t>
            </a:r>
            <a:endParaRPr lang="en-US"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Educators Pay Attention To:	</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Life of performance / performance anxiety  / performance exhaustion (profiles everywhere – </a:t>
            </a:r>
            <a:r>
              <a:rPr lang="en-US" dirty="0" err="1" smtClean="0"/>
              <a:t>facebook</a:t>
            </a:r>
            <a:r>
              <a:rPr lang="en-US" dirty="0" smtClean="0"/>
              <a:t>, college profile, etc.)</a:t>
            </a:r>
          </a:p>
          <a:p>
            <a:r>
              <a:rPr lang="en-US" dirty="0" smtClean="0"/>
              <a:t>Separation anxiety (must be able to separate)</a:t>
            </a:r>
          </a:p>
          <a:p>
            <a:r>
              <a:rPr lang="en-US" dirty="0" smtClean="0"/>
              <a:t>Feeling a bit alone – bypass feelings (I share, therefore, I am.  I want to have a feeling so I need to send a text.)  Not a holistic approach to developing a relationship with someone else.  Doesn’t allow someone learn to be alone as a whole person.</a:t>
            </a:r>
          </a:p>
          <a:p>
            <a:r>
              <a:rPr lang="en-US" dirty="0" smtClean="0"/>
              <a:t>If we don’t teach our children how to be alone, they will always be lonely.  Solitude can be healing.</a:t>
            </a:r>
            <a:endParaRPr lang="en-US"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Educators Pay Attention To:</a:t>
            </a:r>
            <a:endParaRPr lang="en-US" dirty="0"/>
          </a:p>
        </p:txBody>
      </p:sp>
      <p:sp>
        <p:nvSpPr>
          <p:cNvPr id="3" name="Content Placeholder 2"/>
          <p:cNvSpPr>
            <a:spLocks noGrp="1"/>
          </p:cNvSpPr>
          <p:nvPr>
            <p:ph sz="quarter" idx="1"/>
          </p:nvPr>
        </p:nvSpPr>
        <p:spPr/>
        <p:txBody>
          <a:bodyPr/>
          <a:lstStyle/>
          <a:p>
            <a:r>
              <a:rPr lang="en-US" dirty="0" smtClean="0"/>
              <a:t>Where do we live and what do we live for?</a:t>
            </a:r>
          </a:p>
          <a:p>
            <a:pPr lvl="1"/>
            <a:r>
              <a:rPr lang="en-US" dirty="0" smtClean="0"/>
              <a:t>Deliberately</a:t>
            </a:r>
          </a:p>
          <a:p>
            <a:pPr lvl="1"/>
            <a:r>
              <a:rPr lang="en-US" dirty="0" smtClean="0"/>
              <a:t>Mindfully</a:t>
            </a:r>
          </a:p>
          <a:p>
            <a:pPr lvl="1"/>
            <a:r>
              <a:rPr lang="en-US" dirty="0" smtClean="0"/>
              <a:t>Live Life in Live</a:t>
            </a:r>
          </a:p>
          <a:p>
            <a:pPr lvl="1"/>
            <a:r>
              <a:rPr lang="en-US" dirty="0" smtClean="0"/>
              <a:t>Solitude – always expected to reply</a:t>
            </a:r>
          </a:p>
          <a:p>
            <a:pPr lvl="1"/>
            <a:endParaRPr lang="en-US" dirty="0" smtClean="0"/>
          </a:p>
          <a:p>
            <a:r>
              <a:rPr lang="en-US" dirty="0" smtClean="0"/>
              <a:t>We have a digital diet – mobile devices are part of our lives and schools – they can’t solve everything – not one solution – the easiest path is not the one we want.</a:t>
            </a: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Educators Pay Attention To:</a:t>
            </a:r>
            <a:endParaRPr lang="en-US" dirty="0"/>
          </a:p>
        </p:txBody>
      </p:sp>
      <p:sp>
        <p:nvSpPr>
          <p:cNvPr id="3" name="Content Placeholder 2"/>
          <p:cNvSpPr>
            <a:spLocks noGrp="1"/>
          </p:cNvSpPr>
          <p:nvPr>
            <p:ph sz="quarter" idx="1"/>
          </p:nvPr>
        </p:nvSpPr>
        <p:spPr/>
        <p:txBody>
          <a:bodyPr/>
          <a:lstStyle/>
          <a:p>
            <a:r>
              <a:rPr lang="en-US" dirty="0" smtClean="0"/>
              <a:t>Just because we grew up with the Internet, we assume that the Internet is all grown up.  Restart conversations that we allow to get derailed.</a:t>
            </a:r>
          </a:p>
          <a:p>
            <a:r>
              <a:rPr lang="en-US" dirty="0" smtClean="0"/>
              <a:t>Find conversational opportunities</a:t>
            </a:r>
          </a:p>
          <a:p>
            <a:r>
              <a:rPr lang="en-US" dirty="0" smtClean="0"/>
              <a:t>Talk to students about not avoiding conversations. </a:t>
            </a:r>
          </a:p>
          <a:p>
            <a:r>
              <a:rPr lang="en-US" dirty="0" smtClean="0"/>
              <a:t>Find a balance between speed and reflection / connect with autonomous solitude</a:t>
            </a:r>
          </a:p>
          <a:p>
            <a:r>
              <a:rPr lang="en-US" dirty="0" smtClean="0"/>
              <a:t>Slow down, reflect, </a:t>
            </a:r>
            <a:r>
              <a:rPr lang="en-US" dirty="0" err="1" smtClean="0"/>
              <a:t>recenter</a:t>
            </a:r>
            <a:endParaRPr lang="en-US"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Educators Pay Attention To:</a:t>
            </a:r>
            <a:endParaRPr lang="en-US" dirty="0"/>
          </a:p>
        </p:txBody>
      </p:sp>
      <p:sp>
        <p:nvSpPr>
          <p:cNvPr id="3" name="Content Placeholder 2"/>
          <p:cNvSpPr>
            <a:spLocks noGrp="1"/>
          </p:cNvSpPr>
          <p:nvPr>
            <p:ph sz="quarter" idx="1"/>
          </p:nvPr>
        </p:nvSpPr>
        <p:spPr/>
        <p:txBody>
          <a:bodyPr/>
          <a:lstStyle/>
          <a:p>
            <a:pPr>
              <a:buNone/>
            </a:pPr>
            <a:r>
              <a:rPr lang="en-US" dirty="0" smtClean="0"/>
              <a:t>21</a:t>
            </a:r>
            <a:r>
              <a:rPr lang="en-US" baseline="30000" dirty="0" smtClean="0"/>
              <a:t>st</a:t>
            </a:r>
            <a:r>
              <a:rPr lang="en-US" dirty="0" smtClean="0"/>
              <a:t> Century</a:t>
            </a:r>
          </a:p>
          <a:p>
            <a:r>
              <a:rPr lang="en-US" dirty="0" smtClean="0"/>
              <a:t>Embody (Content) – immerse in the content and the learning</a:t>
            </a:r>
          </a:p>
          <a:p>
            <a:r>
              <a:rPr lang="en-US" dirty="0" smtClean="0"/>
              <a:t>Scaffold (Give students what they need to find success)  What does the student need to hear?  What are they ready to hear?</a:t>
            </a:r>
          </a:p>
          <a:p>
            <a:r>
              <a:rPr lang="en-US" dirty="0" smtClean="0"/>
              <a:t>Make connections and make unusual connections.</a:t>
            </a:r>
          </a:p>
          <a:p>
            <a:r>
              <a:rPr lang="en-US" dirty="0" smtClean="0"/>
              <a:t>Social, Emotional, and Cognitive Connections</a:t>
            </a:r>
          </a:p>
          <a:p>
            <a:pPr>
              <a:buNone/>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Motivates the “NET” Generation?	</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Accustomed to instant gratification and “always on” connection</a:t>
            </a:r>
          </a:p>
          <a:p>
            <a:r>
              <a:rPr lang="en-US" dirty="0" smtClean="0"/>
              <a:t>Use the web for 1)extending friendships, 2)interest-driven, self-directed learning, and 3)as a tool for self-expression</a:t>
            </a:r>
          </a:p>
          <a:p>
            <a:r>
              <a:rPr lang="en-US" dirty="0" smtClean="0"/>
              <a:t>Constantly connected, creating, and multitasking in a multimedia world – everywhere except in school</a:t>
            </a:r>
          </a:p>
          <a:p>
            <a:r>
              <a:rPr lang="en-US" dirty="0" smtClean="0"/>
              <a:t>Less fear and respect for authority – accustomed to learning from peers; want coaching, but only from adults who don’t “talk down” to them</a:t>
            </a:r>
          </a:p>
          <a:p>
            <a:r>
              <a:rPr lang="en-US" dirty="0" smtClean="0"/>
              <a:t>Want to make a difference and do interesting / worthwhile work</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938</TotalTime>
  <Words>4230</Words>
  <Application>Microsoft Office PowerPoint</Application>
  <PresentationFormat>On-screen Show (4:3)</PresentationFormat>
  <Paragraphs>589</Paragraphs>
  <Slides>87</Slides>
  <Notes>0</Notes>
  <HiddenSlides>0</HiddenSlides>
  <MMClips>0</MMClips>
  <ScaleCrop>false</ScaleCrop>
  <HeadingPairs>
    <vt:vector size="4" baseType="variant">
      <vt:variant>
        <vt:lpstr>Theme</vt:lpstr>
      </vt:variant>
      <vt:variant>
        <vt:i4>1</vt:i4>
      </vt:variant>
      <vt:variant>
        <vt:lpstr>Slide Titles</vt:lpstr>
      </vt:variant>
      <vt:variant>
        <vt:i4>87</vt:i4>
      </vt:variant>
    </vt:vector>
  </HeadingPairs>
  <TitlesOfParts>
    <vt:vector size="88" baseType="lpstr">
      <vt:lpstr>Oriel</vt:lpstr>
      <vt:lpstr>Preparing Students for the 21st Century</vt:lpstr>
      <vt:lpstr>The Global Achievement Gap  by Tony Wagner   Innovation Education Fellow   Technology &amp;      Entrepreneurship Center at   Harvard </vt:lpstr>
      <vt:lpstr>The New Educational Challenges</vt:lpstr>
      <vt:lpstr>How do we stack up to the competition? </vt:lpstr>
      <vt:lpstr>The Seven Survival Skills for Careers, College, and Citizenship  </vt:lpstr>
      <vt:lpstr>Ideas to Note about the Seven Survival Skills</vt:lpstr>
      <vt:lpstr>What is the “Global Achievement Gap”?</vt:lpstr>
      <vt:lpstr>How do we stack up to the competition? </vt:lpstr>
      <vt:lpstr>What Motivates the “NET” Generation? </vt:lpstr>
      <vt:lpstr>The Culture of Learning VS The Culture of Innovation</vt:lpstr>
      <vt:lpstr>Implications for “Reinvention” </vt:lpstr>
      <vt:lpstr>Redefining Rigor:  “Habits of Mind” Learning to ask the right questions</vt:lpstr>
      <vt:lpstr>“Evidence-driven” Continuous Improvement:  Some questions for Teachers and Administrators to Consider</vt:lpstr>
      <vt:lpstr>Redefining Educational Excellence: Accountability </vt:lpstr>
      <vt:lpstr>Redefining Educational Excellence: Academics</vt:lpstr>
      <vt:lpstr>Redefining Educational Excellence: Collaboration and Transparency</vt:lpstr>
      <vt:lpstr>Dr. Helen J. Neville  University of Oregon</vt:lpstr>
      <vt:lpstr>Experience shapes human brain development and function</vt:lpstr>
      <vt:lpstr>Vulnerability</vt:lpstr>
      <vt:lpstr>Parent Training is needed</vt:lpstr>
      <vt:lpstr>Parent Training: Key Components</vt:lpstr>
      <vt:lpstr>Effects of Parent Training</vt:lpstr>
      <vt:lpstr>Curriculum 21  by Heidi Hayes Jacobs   Columbia University </vt:lpstr>
      <vt:lpstr>Our Essential Questions:</vt:lpstr>
      <vt:lpstr>What year are you preparing your learner for?</vt:lpstr>
      <vt:lpstr>5 Trends that change teaching and learning </vt:lpstr>
      <vt:lpstr>Resistance to Growth</vt:lpstr>
      <vt:lpstr>Beyond Reform to New Forms</vt:lpstr>
      <vt:lpstr>The Global Competency Matrix</vt:lpstr>
      <vt:lpstr>Slide 30</vt:lpstr>
      <vt:lpstr>Curriculum design requires us to make choices about what is essential NOW to help our learners for THEIR FUTURE</vt:lpstr>
      <vt:lpstr>New School versions</vt:lpstr>
      <vt:lpstr>Grouping students</vt:lpstr>
      <vt:lpstr>Elementary age children</vt:lpstr>
      <vt:lpstr>Middle School</vt:lpstr>
      <vt:lpstr>High School</vt:lpstr>
      <vt:lpstr>21st Century Skills:  Learning for Life in Our Times  by Charles K. Fadel   Global Education Lead, Cisco   Systems   Harvard Graduate School of   Education </vt:lpstr>
      <vt:lpstr>Curriculum</vt:lpstr>
      <vt:lpstr>The benefits of Learning</vt:lpstr>
      <vt:lpstr>A brave new world</vt:lpstr>
      <vt:lpstr>So what do we teach for….</vt:lpstr>
      <vt:lpstr>Slide 42</vt:lpstr>
      <vt:lpstr>Bloom’s Taxonomy Revised</vt:lpstr>
      <vt:lpstr>Teaching and Learning Challenges</vt:lpstr>
      <vt:lpstr>21st Century Framework</vt:lpstr>
      <vt:lpstr>21st Century Skills Framework</vt:lpstr>
      <vt:lpstr>21st Century Skills Framework</vt:lpstr>
      <vt:lpstr>Your Creative Brain:  Seven Steps to Maximize Imagination, Productivity, and Innovation in Your Life  by Shelley Carson </vt:lpstr>
      <vt:lpstr>The Creative Process</vt:lpstr>
      <vt:lpstr>Creative Solutions</vt:lpstr>
      <vt:lpstr>Brainsets associated with Creativity</vt:lpstr>
      <vt:lpstr>Reason and Evaluate Brainsets</vt:lpstr>
      <vt:lpstr>Absorb Brainset</vt:lpstr>
      <vt:lpstr>Envision Brainset</vt:lpstr>
      <vt:lpstr>Connect Brainset</vt:lpstr>
      <vt:lpstr>Shine:  Using Brain Science to Get theBesr from your People  By Edward Hallowell </vt:lpstr>
      <vt:lpstr>5 Steps – Cycle of Excellence</vt:lpstr>
      <vt:lpstr>5 Steps to Peak Performance</vt:lpstr>
      <vt:lpstr>5 Steps to Peak Performance</vt:lpstr>
      <vt:lpstr>Five Minds for the Future  by Howard Gartner  </vt:lpstr>
      <vt:lpstr>The Future of Learning </vt:lpstr>
      <vt:lpstr>5 Minds</vt:lpstr>
      <vt:lpstr>The Disciplined Mind (Depth – go deep)</vt:lpstr>
      <vt:lpstr>The Synthesizing Mind (Breadth – go broad)</vt:lpstr>
      <vt:lpstr>The Creative Mind (Stretch – go beyond)</vt:lpstr>
      <vt:lpstr>The Respectful Mind</vt:lpstr>
      <vt:lpstr>The Ethical Mind</vt:lpstr>
      <vt:lpstr>The 3 E’s of Good Work</vt:lpstr>
      <vt:lpstr>5 Minds in a Digital Era</vt:lpstr>
      <vt:lpstr>Why Don’t Students Like School?”  by Daniel Willingham </vt:lpstr>
      <vt:lpstr>Slide 71</vt:lpstr>
      <vt:lpstr>Why is Thinking Critically so hard?</vt:lpstr>
      <vt:lpstr>Slide 73</vt:lpstr>
      <vt:lpstr>Reading Strategies </vt:lpstr>
      <vt:lpstr>Slide 75</vt:lpstr>
      <vt:lpstr>How to teach Critical Thinking </vt:lpstr>
      <vt:lpstr>  Alone Together:  Why We Expect More from Technology and Less From Each Other  By Sherry Turkle</vt:lpstr>
      <vt:lpstr>Technologies</vt:lpstr>
      <vt:lpstr>Human issues with Technology Usage</vt:lpstr>
      <vt:lpstr>The “Always On” Culture</vt:lpstr>
      <vt:lpstr>The “Always On” Culture</vt:lpstr>
      <vt:lpstr>The “Always On” Culture</vt:lpstr>
      <vt:lpstr>The “Always On” Culture</vt:lpstr>
      <vt:lpstr>Educators Pay Attention To: </vt:lpstr>
      <vt:lpstr>Educators Pay Attention To:</vt:lpstr>
      <vt:lpstr>Educators Pay Attention To:</vt:lpstr>
      <vt:lpstr>Educators Pay Attention To:</vt:lpstr>
    </vt:vector>
  </TitlesOfParts>
  <Company>Glen Ellyn District 41</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Professional Learning Community at Forest Glen</dc:title>
  <dc:creator>tester1</dc:creator>
  <cp:lastModifiedBy>Hornacek, Mary</cp:lastModifiedBy>
  <cp:revision>95</cp:revision>
  <dcterms:created xsi:type="dcterms:W3CDTF">2011-11-08T02:35:55Z</dcterms:created>
  <dcterms:modified xsi:type="dcterms:W3CDTF">2012-01-09T23:38:47Z</dcterms:modified>
</cp:coreProperties>
</file>