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7" r:id="rId2"/>
    <p:sldId id="258" r:id="rId3"/>
    <p:sldId id="259" r:id="rId4"/>
    <p:sldId id="309" r:id="rId5"/>
    <p:sldId id="261" r:id="rId6"/>
    <p:sldId id="262" r:id="rId7"/>
    <p:sldId id="263" r:id="rId8"/>
    <p:sldId id="310" r:id="rId9"/>
    <p:sldId id="265" r:id="rId10"/>
    <p:sldId id="266" r:id="rId11"/>
    <p:sldId id="270" r:id="rId12"/>
    <p:sldId id="269" r:id="rId13"/>
    <p:sldId id="314" r:id="rId14"/>
    <p:sldId id="315" r:id="rId15"/>
    <p:sldId id="316" r:id="rId16"/>
    <p:sldId id="317" r:id="rId17"/>
    <p:sldId id="274" r:id="rId18"/>
    <p:sldId id="276" r:id="rId19"/>
    <p:sldId id="312"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8" r:id="rId40"/>
    <p:sldId id="297" r:id="rId41"/>
    <p:sldId id="313" r:id="rId42"/>
    <p:sldId id="305" r:id="rId43"/>
    <p:sldId id="318" r:id="rId44"/>
    <p:sldId id="260" r:id="rId45"/>
    <p:sldId id="319" r:id="rId46"/>
    <p:sldId id="328" r:id="rId47"/>
    <p:sldId id="331" r:id="rId48"/>
    <p:sldId id="323" r:id="rId49"/>
    <p:sldId id="332" r:id="rId50"/>
    <p:sldId id="275" r:id="rId51"/>
    <p:sldId id="299" r:id="rId52"/>
    <p:sldId id="320" r:id="rId53"/>
    <p:sldId id="322" r:id="rId54"/>
    <p:sldId id="324" r:id="rId55"/>
    <p:sldId id="325" r:id="rId56"/>
    <p:sldId id="326" r:id="rId57"/>
    <p:sldId id="307" r:id="rId58"/>
    <p:sldId id="308" r:id="rId59"/>
    <p:sldId id="32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A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42"/>
    <p:restoredTop sz="94691"/>
  </p:normalViewPr>
  <p:slideViewPr>
    <p:cSldViewPr snapToGrid="0" snapToObjects="1">
      <p:cViewPr varScale="1">
        <p:scale>
          <a:sx n="50" d="100"/>
          <a:sy n="50" d="100"/>
        </p:scale>
        <p:origin x="648"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A5E529-A6F8-0845-9F68-E51C8E3D0EC8}" type="doc">
      <dgm:prSet loTypeId="urn:microsoft.com/office/officeart/2005/8/layout/cycle4#1" loCatId="relationship" qsTypeId="urn:microsoft.com/office/officeart/2005/8/quickstyle/simple4" qsCatId="simple" csTypeId="urn:microsoft.com/office/officeart/2005/8/colors/accent1_2" csCatId="accent1" phldr="1"/>
      <dgm:spPr/>
      <dgm:t>
        <a:bodyPr/>
        <a:lstStyle/>
        <a:p>
          <a:endParaRPr lang="en-US"/>
        </a:p>
      </dgm:t>
    </dgm:pt>
    <dgm:pt modelId="{C5A481AB-6D63-894F-976D-C41552BC04D5}">
      <dgm:prSet phldrT="[Text]"/>
      <dgm:spPr>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dgm:spPr>
      <dgm:t>
        <a:bodyPr/>
        <a:lstStyle/>
        <a:p>
          <a:r>
            <a:rPr lang="en-US" b="1" dirty="0">
              <a:solidFill>
                <a:srgbClr val="000000"/>
              </a:solidFill>
            </a:rPr>
            <a:t>STRENGTHS</a:t>
          </a:r>
        </a:p>
      </dgm:t>
    </dgm:pt>
    <dgm:pt modelId="{52472AD8-CA03-924F-AA31-81EED9E1BA60}" type="parTrans" cxnId="{802A4DCC-D569-FF46-B1BB-E0C317D990A8}">
      <dgm:prSet/>
      <dgm:spPr/>
      <dgm:t>
        <a:bodyPr/>
        <a:lstStyle/>
        <a:p>
          <a:endParaRPr lang="en-US"/>
        </a:p>
      </dgm:t>
    </dgm:pt>
    <dgm:pt modelId="{F328C28E-A056-1449-9240-857AFA5F5B0B}" type="sibTrans" cxnId="{802A4DCC-D569-FF46-B1BB-E0C317D990A8}">
      <dgm:prSet/>
      <dgm:spPr/>
      <dgm:t>
        <a:bodyPr/>
        <a:lstStyle/>
        <a:p>
          <a:endParaRPr lang="en-US"/>
        </a:p>
      </dgm:t>
    </dgm:pt>
    <dgm:pt modelId="{91635A69-F18D-ED4A-8267-2BE8D339939E}">
      <dgm:prSet phldrT="[Text]"/>
      <dgm:spPr>
        <a:solidFill>
          <a:schemeClr val="accent4">
            <a:lumMod val="60000"/>
            <a:lumOff val="40000"/>
          </a:schemeClr>
        </a:solidFill>
      </dgm:spPr>
      <dgm:t>
        <a:bodyPr/>
        <a:lstStyle/>
        <a:p>
          <a:endParaRPr lang="en-US" sz="1100" dirty="0"/>
        </a:p>
      </dgm:t>
    </dgm:pt>
    <dgm:pt modelId="{252D8458-17CF-5B4E-9CF6-A320ADC77F01}" type="parTrans" cxnId="{8FB3582A-508B-874E-93DE-FBC5FE4FB64F}">
      <dgm:prSet/>
      <dgm:spPr/>
      <dgm:t>
        <a:bodyPr/>
        <a:lstStyle/>
        <a:p>
          <a:endParaRPr lang="en-US"/>
        </a:p>
      </dgm:t>
    </dgm:pt>
    <dgm:pt modelId="{D0833E0F-3B61-474D-A2EE-E291112EDBA2}" type="sibTrans" cxnId="{8FB3582A-508B-874E-93DE-FBC5FE4FB64F}">
      <dgm:prSet/>
      <dgm:spPr/>
      <dgm:t>
        <a:bodyPr/>
        <a:lstStyle/>
        <a:p>
          <a:endParaRPr lang="en-US"/>
        </a:p>
      </dgm:t>
    </dgm:pt>
    <dgm:pt modelId="{A5D5DD1A-8FD3-A042-ADFF-356F361F7404}">
      <dgm:prSet phldrT="[Text]"/>
      <dgm:spPr>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dgm:spPr>
      <dgm:t>
        <a:bodyPr/>
        <a:lstStyle/>
        <a:p>
          <a:r>
            <a:rPr lang="en-US" b="1" dirty="0">
              <a:solidFill>
                <a:srgbClr val="000000"/>
              </a:solidFill>
            </a:rPr>
            <a:t>WEAKNESSES</a:t>
          </a:r>
        </a:p>
      </dgm:t>
    </dgm:pt>
    <dgm:pt modelId="{8811D14E-1354-B642-817F-8247444A504A}" type="parTrans" cxnId="{06BEB736-3D1D-B14B-903B-9C92780ED5BA}">
      <dgm:prSet/>
      <dgm:spPr/>
      <dgm:t>
        <a:bodyPr/>
        <a:lstStyle/>
        <a:p>
          <a:endParaRPr lang="en-US"/>
        </a:p>
      </dgm:t>
    </dgm:pt>
    <dgm:pt modelId="{EFDB833C-426F-CF45-B0C3-8A116F276CBD}" type="sibTrans" cxnId="{06BEB736-3D1D-B14B-903B-9C92780ED5BA}">
      <dgm:prSet/>
      <dgm:spPr/>
      <dgm:t>
        <a:bodyPr/>
        <a:lstStyle/>
        <a:p>
          <a:endParaRPr lang="en-US"/>
        </a:p>
      </dgm:t>
    </dgm:pt>
    <dgm:pt modelId="{F69828E5-4664-DE43-9C12-A3FBCC8767CA}">
      <dgm:prSet phldrT="[Text]" custT="1"/>
      <dgm:spPr>
        <a:solidFill>
          <a:schemeClr val="accent1"/>
        </a:solidFill>
      </dgm:spPr>
      <dgm:t>
        <a:bodyPr/>
        <a:lstStyle/>
        <a:p>
          <a:pPr marL="0" indent="0"/>
          <a:r>
            <a:rPr lang="en-US" sz="1600" b="1" dirty="0"/>
            <a:t>What do we consider to be our weaknesses?</a:t>
          </a:r>
        </a:p>
      </dgm:t>
    </dgm:pt>
    <dgm:pt modelId="{AE4821B9-4AAF-014A-A42B-67A066CB9A1C}" type="parTrans" cxnId="{89726A16-C98D-804A-A759-53B3E4C59B38}">
      <dgm:prSet/>
      <dgm:spPr/>
      <dgm:t>
        <a:bodyPr/>
        <a:lstStyle/>
        <a:p>
          <a:endParaRPr lang="en-US"/>
        </a:p>
      </dgm:t>
    </dgm:pt>
    <dgm:pt modelId="{A2DD80BD-FA90-F040-8803-581244F9C314}" type="sibTrans" cxnId="{89726A16-C98D-804A-A759-53B3E4C59B38}">
      <dgm:prSet/>
      <dgm:spPr/>
      <dgm:t>
        <a:bodyPr/>
        <a:lstStyle/>
        <a:p>
          <a:endParaRPr lang="en-US"/>
        </a:p>
      </dgm:t>
    </dgm:pt>
    <dgm:pt modelId="{170FDD37-A6B4-9741-8E1C-7C3C80AAEB68}">
      <dgm:prSet phldrT="[Text]"/>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dgm:spPr>
      <dgm:t>
        <a:bodyPr/>
        <a:lstStyle/>
        <a:p>
          <a:r>
            <a:rPr lang="en-US" b="1" dirty="0">
              <a:solidFill>
                <a:srgbClr val="000000"/>
              </a:solidFill>
            </a:rPr>
            <a:t>THREATS</a:t>
          </a:r>
        </a:p>
      </dgm:t>
    </dgm:pt>
    <dgm:pt modelId="{1C1191A2-9D28-EC44-9F90-64B32841B733}" type="parTrans" cxnId="{6899A515-2A06-284C-A68A-E38368C1102D}">
      <dgm:prSet/>
      <dgm:spPr/>
      <dgm:t>
        <a:bodyPr/>
        <a:lstStyle/>
        <a:p>
          <a:endParaRPr lang="en-US"/>
        </a:p>
      </dgm:t>
    </dgm:pt>
    <dgm:pt modelId="{5C9C0591-4C37-364A-BA60-42F84BCBDE33}" type="sibTrans" cxnId="{6899A515-2A06-284C-A68A-E38368C1102D}">
      <dgm:prSet/>
      <dgm:spPr/>
      <dgm:t>
        <a:bodyPr/>
        <a:lstStyle/>
        <a:p>
          <a:endParaRPr lang="en-US"/>
        </a:p>
      </dgm:t>
    </dgm:pt>
    <dgm:pt modelId="{3D085DD0-13DE-DE40-AE6D-C5925D090B0C}">
      <dgm:prSet phldrT="[Text]" custT="1"/>
      <dgm:spPr>
        <a:solidFill>
          <a:srgbClr val="FF0000">
            <a:alpha val="90000"/>
          </a:srgbClr>
        </a:solidFill>
      </dgm:spPr>
      <dgm:t>
        <a:bodyPr/>
        <a:lstStyle/>
        <a:p>
          <a:pPr algn="l"/>
          <a:r>
            <a:rPr lang="en-US" sz="1600" b="1" dirty="0"/>
            <a:t>Who or what threatens us    the most?</a:t>
          </a:r>
        </a:p>
      </dgm:t>
    </dgm:pt>
    <dgm:pt modelId="{41B3C6AE-7188-9146-9F13-CB4D147E42CB}" type="parTrans" cxnId="{D910CD9D-F3F5-414C-9188-F7429029A0F2}">
      <dgm:prSet/>
      <dgm:spPr/>
      <dgm:t>
        <a:bodyPr/>
        <a:lstStyle/>
        <a:p>
          <a:endParaRPr lang="en-US"/>
        </a:p>
      </dgm:t>
    </dgm:pt>
    <dgm:pt modelId="{167763F8-8396-4341-B90F-F7BB6D6FB4DD}" type="sibTrans" cxnId="{D910CD9D-F3F5-414C-9188-F7429029A0F2}">
      <dgm:prSet/>
      <dgm:spPr/>
      <dgm:t>
        <a:bodyPr/>
        <a:lstStyle/>
        <a:p>
          <a:endParaRPr lang="en-US"/>
        </a:p>
      </dgm:t>
    </dgm:pt>
    <dgm:pt modelId="{471F88E1-82D8-B847-A946-9A1724B93682}">
      <dgm:prSet phldrT="[Text]"/>
      <dgm:spPr>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dgm:spPr>
      <dgm:t>
        <a:bodyPr/>
        <a:lstStyle/>
        <a:p>
          <a:r>
            <a:rPr lang="en-US" dirty="0">
              <a:solidFill>
                <a:srgbClr val="000000"/>
              </a:solidFill>
            </a:rPr>
            <a:t>OPPORTUNITIES</a:t>
          </a:r>
        </a:p>
      </dgm:t>
    </dgm:pt>
    <dgm:pt modelId="{87506724-B17F-174C-AC73-B536569C442B}" type="parTrans" cxnId="{C0995C40-86E8-8F48-87BA-3A5F6D7652DA}">
      <dgm:prSet/>
      <dgm:spPr/>
      <dgm:t>
        <a:bodyPr/>
        <a:lstStyle/>
        <a:p>
          <a:endParaRPr lang="en-US"/>
        </a:p>
      </dgm:t>
    </dgm:pt>
    <dgm:pt modelId="{3549D334-CECE-AB4B-8241-1A1F69553337}" type="sibTrans" cxnId="{C0995C40-86E8-8F48-87BA-3A5F6D7652DA}">
      <dgm:prSet/>
      <dgm:spPr/>
      <dgm:t>
        <a:bodyPr/>
        <a:lstStyle/>
        <a:p>
          <a:endParaRPr lang="en-US"/>
        </a:p>
      </dgm:t>
    </dgm:pt>
    <dgm:pt modelId="{492E7DDC-A9D4-2140-9222-C3D58C7ECA4F}">
      <dgm:prSet phldrT="[Text]" custT="1"/>
      <dgm:spPr>
        <a:solidFill>
          <a:srgbClr val="00B050"/>
        </a:solidFill>
      </dgm:spPr>
      <dgm:t>
        <a:bodyPr/>
        <a:lstStyle/>
        <a:p>
          <a:r>
            <a:rPr lang="en-US" sz="1600" b="1" dirty="0"/>
            <a:t>What opportunities for improvement do we know about but have not addressed?</a:t>
          </a:r>
        </a:p>
      </dgm:t>
    </dgm:pt>
    <dgm:pt modelId="{2322EEB0-6F9E-7441-B380-C96F456ED6F4}" type="parTrans" cxnId="{08614E88-508A-734A-8652-5F2F24B55410}">
      <dgm:prSet/>
      <dgm:spPr/>
      <dgm:t>
        <a:bodyPr/>
        <a:lstStyle/>
        <a:p>
          <a:endParaRPr lang="en-US"/>
        </a:p>
      </dgm:t>
    </dgm:pt>
    <dgm:pt modelId="{FC48562F-9F41-2F46-A646-9DFBE7F7DFD3}" type="sibTrans" cxnId="{08614E88-508A-734A-8652-5F2F24B55410}">
      <dgm:prSet/>
      <dgm:spPr/>
      <dgm:t>
        <a:bodyPr/>
        <a:lstStyle/>
        <a:p>
          <a:endParaRPr lang="en-US"/>
        </a:p>
      </dgm:t>
    </dgm:pt>
    <dgm:pt modelId="{4167CE52-FF24-E043-AE13-9F787F2D8A19}">
      <dgm:prSet phldrT="[Text]" custT="1"/>
      <dgm:spPr>
        <a:solidFill>
          <a:schemeClr val="accent1"/>
        </a:solidFill>
      </dgm:spPr>
      <dgm:t>
        <a:bodyPr/>
        <a:lstStyle/>
        <a:p>
          <a:pPr marL="0" indent="0"/>
          <a:r>
            <a:rPr lang="en-US" sz="1600" b="1" dirty="0"/>
            <a:t>What are we most criticized for or receive the most complaints about?</a:t>
          </a:r>
        </a:p>
      </dgm:t>
    </dgm:pt>
    <dgm:pt modelId="{FEB1C283-3345-974A-AB6E-C679D70B3F9E}" type="parTrans" cxnId="{67CE2485-D323-8343-98E0-1AE21059B23A}">
      <dgm:prSet/>
      <dgm:spPr/>
      <dgm:t>
        <a:bodyPr/>
        <a:lstStyle/>
        <a:p>
          <a:endParaRPr lang="en-US"/>
        </a:p>
      </dgm:t>
    </dgm:pt>
    <dgm:pt modelId="{632E4242-B460-B844-AF16-50608CE88520}" type="sibTrans" cxnId="{67CE2485-D323-8343-98E0-1AE21059B23A}">
      <dgm:prSet/>
      <dgm:spPr/>
      <dgm:t>
        <a:bodyPr/>
        <a:lstStyle/>
        <a:p>
          <a:endParaRPr lang="en-US"/>
        </a:p>
      </dgm:t>
    </dgm:pt>
    <dgm:pt modelId="{86565532-46FA-1747-8040-C07C718397DB}">
      <dgm:prSet phldrT="[Text]" custT="1"/>
      <dgm:spPr>
        <a:solidFill>
          <a:schemeClr val="accent1"/>
        </a:solidFill>
      </dgm:spPr>
      <dgm:t>
        <a:bodyPr/>
        <a:lstStyle/>
        <a:p>
          <a:pPr marL="0" indent="0"/>
          <a:r>
            <a:rPr lang="en-US" sz="1600" b="1" dirty="0"/>
            <a:t>What do we seem to have a hard time doing well?</a:t>
          </a:r>
        </a:p>
      </dgm:t>
    </dgm:pt>
    <dgm:pt modelId="{D40CEAA3-0F96-3F48-BAC3-FEAA6675B121}" type="parTrans" cxnId="{3E836B8A-EE58-974C-B5E1-F5B46DB08780}">
      <dgm:prSet/>
      <dgm:spPr/>
      <dgm:t>
        <a:bodyPr/>
        <a:lstStyle/>
        <a:p>
          <a:endParaRPr lang="en-US"/>
        </a:p>
      </dgm:t>
    </dgm:pt>
    <dgm:pt modelId="{38687334-91C3-3D47-BF5B-99428021FE6A}" type="sibTrans" cxnId="{3E836B8A-EE58-974C-B5E1-F5B46DB08780}">
      <dgm:prSet/>
      <dgm:spPr/>
      <dgm:t>
        <a:bodyPr/>
        <a:lstStyle/>
        <a:p>
          <a:endParaRPr lang="en-US"/>
        </a:p>
      </dgm:t>
    </dgm:pt>
    <dgm:pt modelId="{06211C0D-28BB-B84F-94D2-1924E7E4ED53}">
      <dgm:prSet phldrT="[Text]" custT="1"/>
      <dgm:spPr>
        <a:solidFill>
          <a:srgbClr val="00B050"/>
        </a:solidFill>
      </dgm:spPr>
      <dgm:t>
        <a:bodyPr/>
        <a:lstStyle/>
        <a:p>
          <a:r>
            <a:rPr lang="en-US" sz="1600" b="1" dirty="0"/>
            <a:t>Where with a little work could we change a weakness into a strengths?</a:t>
          </a:r>
        </a:p>
      </dgm:t>
    </dgm:pt>
    <dgm:pt modelId="{E7A70389-E113-154D-AC82-DA428AD00652}" type="parTrans" cxnId="{207339E4-989F-A14B-B588-254C7E01F45F}">
      <dgm:prSet/>
      <dgm:spPr/>
      <dgm:t>
        <a:bodyPr/>
        <a:lstStyle/>
        <a:p>
          <a:endParaRPr lang="en-US"/>
        </a:p>
      </dgm:t>
    </dgm:pt>
    <dgm:pt modelId="{1211E02F-8B5F-234C-8DA2-89D1E4916C7E}" type="sibTrans" cxnId="{207339E4-989F-A14B-B588-254C7E01F45F}">
      <dgm:prSet/>
      <dgm:spPr/>
      <dgm:t>
        <a:bodyPr/>
        <a:lstStyle/>
        <a:p>
          <a:endParaRPr lang="en-US"/>
        </a:p>
      </dgm:t>
    </dgm:pt>
    <dgm:pt modelId="{0CF065D7-7456-844C-B9B8-CDFFBB12DFAB}">
      <dgm:prSet phldrT="[Text]" custT="1"/>
      <dgm:spPr>
        <a:solidFill>
          <a:srgbClr val="FF0000">
            <a:alpha val="90000"/>
          </a:srgbClr>
        </a:solidFill>
      </dgm:spPr>
      <dgm:t>
        <a:bodyPr/>
        <a:lstStyle/>
        <a:p>
          <a:pPr algn="l"/>
          <a:r>
            <a:rPr lang="en-US" sz="1600" b="1" dirty="0"/>
            <a:t>What challenges are coming that we must respond to?</a:t>
          </a:r>
        </a:p>
      </dgm:t>
    </dgm:pt>
    <dgm:pt modelId="{02E61564-3747-214E-B89D-E77AA2208FCE}" type="parTrans" cxnId="{684E8844-5E95-6A48-A363-44EB698195A1}">
      <dgm:prSet/>
      <dgm:spPr/>
      <dgm:t>
        <a:bodyPr/>
        <a:lstStyle/>
        <a:p>
          <a:endParaRPr lang="en-US"/>
        </a:p>
      </dgm:t>
    </dgm:pt>
    <dgm:pt modelId="{2860C309-DB52-A443-9FD2-9E4E593E3992}" type="sibTrans" cxnId="{684E8844-5E95-6A48-A363-44EB698195A1}">
      <dgm:prSet/>
      <dgm:spPr/>
      <dgm:t>
        <a:bodyPr/>
        <a:lstStyle/>
        <a:p>
          <a:endParaRPr lang="en-US"/>
        </a:p>
      </dgm:t>
    </dgm:pt>
    <dgm:pt modelId="{75169559-6A5B-4944-A3DE-EFD4A30663A9}">
      <dgm:prSet phldrT="[Text]" custT="1"/>
      <dgm:spPr>
        <a:solidFill>
          <a:srgbClr val="FF0000">
            <a:alpha val="90000"/>
          </a:srgbClr>
        </a:solidFill>
      </dgm:spPr>
      <dgm:t>
        <a:bodyPr/>
        <a:lstStyle/>
        <a:p>
          <a:pPr algn="l"/>
          <a:r>
            <a:rPr lang="en-US" sz="1600" b="1" dirty="0"/>
            <a:t>What might block our progress?</a:t>
          </a:r>
        </a:p>
      </dgm:t>
    </dgm:pt>
    <dgm:pt modelId="{BEAF0AD6-6FD2-1047-80F1-74CB73330DBA}" type="parTrans" cxnId="{FF943753-9CFF-9540-9E6C-E3431D8ECA63}">
      <dgm:prSet/>
      <dgm:spPr/>
      <dgm:t>
        <a:bodyPr/>
        <a:lstStyle/>
        <a:p>
          <a:endParaRPr lang="en-US"/>
        </a:p>
      </dgm:t>
    </dgm:pt>
    <dgm:pt modelId="{477FD075-F57C-DB49-9757-71625FAC9936}" type="sibTrans" cxnId="{FF943753-9CFF-9540-9E6C-E3431D8ECA63}">
      <dgm:prSet/>
      <dgm:spPr/>
      <dgm:t>
        <a:bodyPr/>
        <a:lstStyle/>
        <a:p>
          <a:endParaRPr lang="en-US"/>
        </a:p>
      </dgm:t>
    </dgm:pt>
    <dgm:pt modelId="{75FFC9FA-A90A-A649-AB5E-3E90ABF0EA42}">
      <dgm:prSet custT="1"/>
      <dgm:spPr>
        <a:solidFill>
          <a:schemeClr val="accent4">
            <a:lumMod val="60000"/>
            <a:lumOff val="40000"/>
          </a:schemeClr>
        </a:solidFill>
      </dgm:spPr>
      <dgm:t>
        <a:bodyPr/>
        <a:lstStyle/>
        <a:p>
          <a:r>
            <a:rPr lang="en-US" sz="1600" b="1" dirty="0"/>
            <a:t>What do we consider to be our strengths?</a:t>
          </a:r>
        </a:p>
      </dgm:t>
    </dgm:pt>
    <dgm:pt modelId="{BD89B5D5-279C-6B47-8877-4035DE71F32C}" type="parTrans" cxnId="{A7ED405B-DB69-DC4B-A5AE-098D7038373F}">
      <dgm:prSet/>
      <dgm:spPr/>
      <dgm:t>
        <a:bodyPr/>
        <a:lstStyle/>
        <a:p>
          <a:endParaRPr lang="en-US"/>
        </a:p>
      </dgm:t>
    </dgm:pt>
    <dgm:pt modelId="{B5636B8D-A0EB-4C44-9C9E-0B8029C949DC}" type="sibTrans" cxnId="{A7ED405B-DB69-DC4B-A5AE-098D7038373F}">
      <dgm:prSet/>
      <dgm:spPr/>
      <dgm:t>
        <a:bodyPr/>
        <a:lstStyle/>
        <a:p>
          <a:endParaRPr lang="en-US"/>
        </a:p>
      </dgm:t>
    </dgm:pt>
    <dgm:pt modelId="{87B6F4C1-FA74-1C4D-AA8C-0512C633F92C}">
      <dgm:prSet custT="1"/>
      <dgm:spPr>
        <a:solidFill>
          <a:schemeClr val="accent4">
            <a:lumMod val="60000"/>
            <a:lumOff val="40000"/>
          </a:schemeClr>
        </a:solidFill>
      </dgm:spPr>
      <dgm:t>
        <a:bodyPr/>
        <a:lstStyle/>
        <a:p>
          <a:r>
            <a:rPr lang="en-US" sz="1600" b="1" dirty="0"/>
            <a:t>What advantages to do have?</a:t>
          </a:r>
        </a:p>
      </dgm:t>
    </dgm:pt>
    <dgm:pt modelId="{9ECAEAEA-4529-7E48-890F-25A10A0B2976}" type="parTrans" cxnId="{246E1904-9A16-CB41-AA0B-E95112EFD8E2}">
      <dgm:prSet/>
      <dgm:spPr/>
      <dgm:t>
        <a:bodyPr/>
        <a:lstStyle/>
        <a:p>
          <a:endParaRPr lang="en-US"/>
        </a:p>
      </dgm:t>
    </dgm:pt>
    <dgm:pt modelId="{9374C472-20E9-E946-9F67-DB7D535EC555}" type="sibTrans" cxnId="{246E1904-9A16-CB41-AA0B-E95112EFD8E2}">
      <dgm:prSet/>
      <dgm:spPr/>
      <dgm:t>
        <a:bodyPr/>
        <a:lstStyle/>
        <a:p>
          <a:endParaRPr lang="en-US"/>
        </a:p>
      </dgm:t>
    </dgm:pt>
    <dgm:pt modelId="{223F890E-592A-FD49-B174-36CB2BB3F7B1}">
      <dgm:prSet custT="1"/>
      <dgm:spPr>
        <a:solidFill>
          <a:schemeClr val="accent4">
            <a:lumMod val="60000"/>
            <a:lumOff val="40000"/>
          </a:schemeClr>
        </a:solidFill>
      </dgm:spPr>
      <dgm:t>
        <a:bodyPr/>
        <a:lstStyle/>
        <a:p>
          <a:r>
            <a:rPr lang="en-US" sz="1600" b="1" dirty="0"/>
            <a:t>What do others say our strengths are?</a:t>
          </a:r>
        </a:p>
      </dgm:t>
    </dgm:pt>
    <dgm:pt modelId="{990EC0B2-F649-C043-9879-3B8331F6E96E}" type="parTrans" cxnId="{A89E67BA-0FF7-0C40-9479-13EF6C8C3C2B}">
      <dgm:prSet/>
      <dgm:spPr/>
      <dgm:t>
        <a:bodyPr/>
        <a:lstStyle/>
        <a:p>
          <a:endParaRPr lang="en-US"/>
        </a:p>
      </dgm:t>
    </dgm:pt>
    <dgm:pt modelId="{C2EF5AB4-D30B-1E49-A443-B128DF51E8B0}" type="sibTrans" cxnId="{A89E67BA-0FF7-0C40-9479-13EF6C8C3C2B}">
      <dgm:prSet/>
      <dgm:spPr/>
      <dgm:t>
        <a:bodyPr/>
        <a:lstStyle/>
        <a:p>
          <a:endParaRPr lang="en-US"/>
        </a:p>
      </dgm:t>
    </dgm:pt>
    <dgm:pt modelId="{7E528EF9-23CE-7946-A6DF-532180C0EEF1}" type="pres">
      <dgm:prSet presAssocID="{77A5E529-A6F8-0845-9F68-E51C8E3D0EC8}" presName="cycleMatrixDiagram" presStyleCnt="0">
        <dgm:presLayoutVars>
          <dgm:chMax val="1"/>
          <dgm:dir/>
          <dgm:animLvl val="lvl"/>
          <dgm:resizeHandles val="exact"/>
        </dgm:presLayoutVars>
      </dgm:prSet>
      <dgm:spPr/>
    </dgm:pt>
    <dgm:pt modelId="{0ED21659-7EF4-9345-86F3-3BBD454F5B26}" type="pres">
      <dgm:prSet presAssocID="{77A5E529-A6F8-0845-9F68-E51C8E3D0EC8}" presName="children" presStyleCnt="0"/>
      <dgm:spPr/>
    </dgm:pt>
    <dgm:pt modelId="{183261BF-20B6-D243-8CB2-730247486CE5}" type="pres">
      <dgm:prSet presAssocID="{77A5E529-A6F8-0845-9F68-E51C8E3D0EC8}" presName="child1group" presStyleCnt="0"/>
      <dgm:spPr/>
    </dgm:pt>
    <dgm:pt modelId="{2ED7A2B5-ED06-8648-BDBA-382A5A8D5DC5}" type="pres">
      <dgm:prSet presAssocID="{77A5E529-A6F8-0845-9F68-E51C8E3D0EC8}" presName="child1" presStyleLbl="bgAcc1" presStyleIdx="0" presStyleCnt="4" custScaleX="139793" custScaleY="119782" custLinFactNeighborX="10179" custLinFactNeighborY="17146"/>
      <dgm:spPr/>
    </dgm:pt>
    <dgm:pt modelId="{CC0B28DB-3FBA-F345-A6A5-793299499A0B}" type="pres">
      <dgm:prSet presAssocID="{77A5E529-A6F8-0845-9F68-E51C8E3D0EC8}" presName="child1Text" presStyleLbl="bgAcc1" presStyleIdx="0" presStyleCnt="4">
        <dgm:presLayoutVars>
          <dgm:bulletEnabled val="1"/>
        </dgm:presLayoutVars>
      </dgm:prSet>
      <dgm:spPr/>
    </dgm:pt>
    <dgm:pt modelId="{C133A76A-19C5-EC43-AF25-134B0DF72732}" type="pres">
      <dgm:prSet presAssocID="{77A5E529-A6F8-0845-9F68-E51C8E3D0EC8}" presName="child2group" presStyleCnt="0"/>
      <dgm:spPr/>
    </dgm:pt>
    <dgm:pt modelId="{B3455406-DCAB-5C4B-A24B-7C8443FB5185}" type="pres">
      <dgm:prSet presAssocID="{77A5E529-A6F8-0845-9F68-E51C8E3D0EC8}" presName="child2" presStyleLbl="bgAcc1" presStyleIdx="1" presStyleCnt="4" custScaleX="132784" custScaleY="121769" custLinFactNeighborX="-12914" custLinFactNeighborY="15438"/>
      <dgm:spPr/>
    </dgm:pt>
    <dgm:pt modelId="{4C7E90C7-E833-484A-9ADF-33C4807C10EB}" type="pres">
      <dgm:prSet presAssocID="{77A5E529-A6F8-0845-9F68-E51C8E3D0EC8}" presName="child2Text" presStyleLbl="bgAcc1" presStyleIdx="1" presStyleCnt="4">
        <dgm:presLayoutVars>
          <dgm:bulletEnabled val="1"/>
        </dgm:presLayoutVars>
      </dgm:prSet>
      <dgm:spPr/>
    </dgm:pt>
    <dgm:pt modelId="{49902F83-5C9C-C346-9C51-3FE66F9E71F3}" type="pres">
      <dgm:prSet presAssocID="{77A5E529-A6F8-0845-9F68-E51C8E3D0EC8}" presName="child3group" presStyleCnt="0"/>
      <dgm:spPr/>
    </dgm:pt>
    <dgm:pt modelId="{4EAC022C-E085-EC4E-A711-217649DBB814}" type="pres">
      <dgm:prSet presAssocID="{77A5E529-A6F8-0845-9F68-E51C8E3D0EC8}" presName="child3" presStyleLbl="bgAcc1" presStyleIdx="2" presStyleCnt="4" custScaleX="137522" custScaleY="132680" custLinFactNeighborX="-12962" custLinFactNeighborY="-14293"/>
      <dgm:spPr/>
    </dgm:pt>
    <dgm:pt modelId="{01F5283F-BB7B-244D-8BF1-8A40437A2EAF}" type="pres">
      <dgm:prSet presAssocID="{77A5E529-A6F8-0845-9F68-E51C8E3D0EC8}" presName="child3Text" presStyleLbl="bgAcc1" presStyleIdx="2" presStyleCnt="4">
        <dgm:presLayoutVars>
          <dgm:bulletEnabled val="1"/>
        </dgm:presLayoutVars>
      </dgm:prSet>
      <dgm:spPr/>
    </dgm:pt>
    <dgm:pt modelId="{5C6E5C7F-2342-A64C-8B12-60BC958A9A31}" type="pres">
      <dgm:prSet presAssocID="{77A5E529-A6F8-0845-9F68-E51C8E3D0EC8}" presName="child4group" presStyleCnt="0"/>
      <dgm:spPr/>
    </dgm:pt>
    <dgm:pt modelId="{D3C03320-D608-1642-AAAF-B603B8DA9752}" type="pres">
      <dgm:prSet presAssocID="{77A5E529-A6F8-0845-9F68-E51C8E3D0EC8}" presName="child4" presStyleLbl="bgAcc1" presStyleIdx="3" presStyleCnt="4" custScaleX="143536" custScaleY="126377" custLinFactNeighborX="7586" custLinFactNeighborY="-15725"/>
      <dgm:spPr/>
    </dgm:pt>
    <dgm:pt modelId="{E7E9B221-6032-5747-A5B6-C0C6EA3F205D}" type="pres">
      <dgm:prSet presAssocID="{77A5E529-A6F8-0845-9F68-E51C8E3D0EC8}" presName="child4Text" presStyleLbl="bgAcc1" presStyleIdx="3" presStyleCnt="4">
        <dgm:presLayoutVars>
          <dgm:bulletEnabled val="1"/>
        </dgm:presLayoutVars>
      </dgm:prSet>
      <dgm:spPr/>
    </dgm:pt>
    <dgm:pt modelId="{246EE6D5-8FB5-DB4F-8DC8-227A01209E8F}" type="pres">
      <dgm:prSet presAssocID="{77A5E529-A6F8-0845-9F68-E51C8E3D0EC8}" presName="childPlaceholder" presStyleCnt="0"/>
      <dgm:spPr/>
    </dgm:pt>
    <dgm:pt modelId="{B3B786CD-B3F4-714D-8C55-A47211058A2F}" type="pres">
      <dgm:prSet presAssocID="{77A5E529-A6F8-0845-9F68-E51C8E3D0EC8}" presName="circle" presStyleCnt="0"/>
      <dgm:spPr/>
    </dgm:pt>
    <dgm:pt modelId="{C070DEC9-46AE-3649-8557-A2C1F3390DE5}" type="pres">
      <dgm:prSet presAssocID="{77A5E529-A6F8-0845-9F68-E51C8E3D0EC8}" presName="quadrant1" presStyleLbl="node1" presStyleIdx="0" presStyleCnt="4" custScaleX="87302" custScaleY="70045" custLinFactNeighborX="8658" custLinFactNeighborY="15210">
        <dgm:presLayoutVars>
          <dgm:chMax val="1"/>
          <dgm:bulletEnabled val="1"/>
        </dgm:presLayoutVars>
      </dgm:prSet>
      <dgm:spPr/>
    </dgm:pt>
    <dgm:pt modelId="{2D4001A0-CD73-8949-9368-66EFEA371A67}" type="pres">
      <dgm:prSet presAssocID="{77A5E529-A6F8-0845-9F68-E51C8E3D0EC8}" presName="quadrant2" presStyleLbl="node1" presStyleIdx="1" presStyleCnt="4" custScaleX="85863" custScaleY="68486" custLinFactNeighborX="-9378" custLinFactNeighborY="15210">
        <dgm:presLayoutVars>
          <dgm:chMax val="1"/>
          <dgm:bulletEnabled val="1"/>
        </dgm:presLayoutVars>
      </dgm:prSet>
      <dgm:spPr/>
    </dgm:pt>
    <dgm:pt modelId="{E149FCD4-10E2-DE4D-861D-459CAC85F98E}" type="pres">
      <dgm:prSet presAssocID="{77A5E529-A6F8-0845-9F68-E51C8E3D0EC8}" presName="quadrant3" presStyleLbl="node1" presStyleIdx="2" presStyleCnt="4" custScaleX="93074" custScaleY="74320" custLinFactNeighborX="-12264" custLinFactNeighborY="-16950">
        <dgm:presLayoutVars>
          <dgm:chMax val="1"/>
          <dgm:bulletEnabled val="1"/>
        </dgm:presLayoutVars>
      </dgm:prSet>
      <dgm:spPr/>
    </dgm:pt>
    <dgm:pt modelId="{62DE9C9B-629A-2D43-90C8-5ED73733251E}" type="pres">
      <dgm:prSet presAssocID="{77A5E529-A6F8-0845-9F68-E51C8E3D0EC8}" presName="quadrant4" presStyleLbl="node1" presStyleIdx="3" presStyleCnt="4" custScaleX="87302" custScaleY="74379" custLinFactNeighborX="9378" custLinFactNeighborY="-17976">
        <dgm:presLayoutVars>
          <dgm:chMax val="1"/>
          <dgm:bulletEnabled val="1"/>
        </dgm:presLayoutVars>
      </dgm:prSet>
      <dgm:spPr/>
    </dgm:pt>
    <dgm:pt modelId="{FA8A1EF8-A2E6-7240-B3F1-192C1E5C60BE}" type="pres">
      <dgm:prSet presAssocID="{77A5E529-A6F8-0845-9F68-E51C8E3D0EC8}" presName="quadrantPlaceholder" presStyleCnt="0"/>
      <dgm:spPr/>
    </dgm:pt>
    <dgm:pt modelId="{9D7EE3AB-9C28-1F41-A82B-74BDD7524886}" type="pres">
      <dgm:prSet presAssocID="{77A5E529-A6F8-0845-9F68-E51C8E3D0EC8}" presName="center1" presStyleLbl="fgShp" presStyleIdx="0" presStyleCnt="2"/>
      <dgm:spPr/>
    </dgm:pt>
    <dgm:pt modelId="{402140EE-EA97-BE4B-8E3F-59BAA2929F54}" type="pres">
      <dgm:prSet presAssocID="{77A5E529-A6F8-0845-9F68-E51C8E3D0EC8}" presName="center2" presStyleLbl="fgShp" presStyleIdx="1" presStyleCnt="2"/>
      <dgm:spPr/>
    </dgm:pt>
  </dgm:ptLst>
  <dgm:cxnLst>
    <dgm:cxn modelId="{246E1904-9A16-CB41-AA0B-E95112EFD8E2}" srcId="{C5A481AB-6D63-894F-976D-C41552BC04D5}" destId="{87B6F4C1-FA74-1C4D-AA8C-0512C633F92C}" srcOrd="2" destOrd="0" parTransId="{9ECAEAEA-4529-7E48-890F-25A10A0B2976}" sibTransId="{9374C472-20E9-E946-9F67-DB7D535EC555}"/>
    <dgm:cxn modelId="{F3285205-9B3D-9443-A45F-09FD3539124A}" type="presOf" srcId="{3D085DD0-13DE-DE40-AE6D-C5925D090B0C}" destId="{4EAC022C-E085-EC4E-A711-217649DBB814}" srcOrd="0" destOrd="0" presId="urn:microsoft.com/office/officeart/2005/8/layout/cycle4#1"/>
    <dgm:cxn modelId="{2A27B910-D963-A146-9E09-7FD022760395}" type="presOf" srcId="{77A5E529-A6F8-0845-9F68-E51C8E3D0EC8}" destId="{7E528EF9-23CE-7946-A6DF-532180C0EEF1}" srcOrd="0" destOrd="0" presId="urn:microsoft.com/office/officeart/2005/8/layout/cycle4#1"/>
    <dgm:cxn modelId="{6899A515-2A06-284C-A68A-E38368C1102D}" srcId="{77A5E529-A6F8-0845-9F68-E51C8E3D0EC8}" destId="{170FDD37-A6B4-9741-8E1C-7C3C80AAEB68}" srcOrd="2" destOrd="0" parTransId="{1C1191A2-9D28-EC44-9F90-64B32841B733}" sibTransId="{5C9C0591-4C37-364A-BA60-42F84BCBDE33}"/>
    <dgm:cxn modelId="{2C703216-0F1D-1B48-8743-8303C6778CE3}" type="presOf" srcId="{223F890E-592A-FD49-B174-36CB2BB3F7B1}" destId="{CC0B28DB-3FBA-F345-A6A5-793299499A0B}" srcOrd="1" destOrd="3" presId="urn:microsoft.com/office/officeart/2005/8/layout/cycle4#1"/>
    <dgm:cxn modelId="{89726A16-C98D-804A-A759-53B3E4C59B38}" srcId="{A5D5DD1A-8FD3-A042-ADFF-356F361F7404}" destId="{F69828E5-4664-DE43-9C12-A3FBCC8767CA}" srcOrd="0" destOrd="0" parTransId="{AE4821B9-4AAF-014A-A42B-67A066CB9A1C}" sibTransId="{A2DD80BD-FA90-F040-8803-581244F9C314}"/>
    <dgm:cxn modelId="{A5023618-FD4B-8B4B-8F99-2D58DE7E6A05}" type="presOf" srcId="{492E7DDC-A9D4-2140-9222-C3D58C7ECA4F}" destId="{E7E9B221-6032-5747-A5B6-C0C6EA3F205D}" srcOrd="1" destOrd="0" presId="urn:microsoft.com/office/officeart/2005/8/layout/cycle4#1"/>
    <dgm:cxn modelId="{8FB3582A-508B-874E-93DE-FBC5FE4FB64F}" srcId="{C5A481AB-6D63-894F-976D-C41552BC04D5}" destId="{91635A69-F18D-ED4A-8267-2BE8D339939E}" srcOrd="0" destOrd="0" parTransId="{252D8458-17CF-5B4E-9CF6-A320ADC77F01}" sibTransId="{D0833E0F-3B61-474D-A2EE-E291112EDBA2}"/>
    <dgm:cxn modelId="{AF18F82A-E13B-A64A-B95D-5198CD73CC09}" type="presOf" srcId="{F69828E5-4664-DE43-9C12-A3FBCC8767CA}" destId="{B3455406-DCAB-5C4B-A24B-7C8443FB5185}" srcOrd="0" destOrd="0" presId="urn:microsoft.com/office/officeart/2005/8/layout/cycle4#1"/>
    <dgm:cxn modelId="{FC49892D-B1A8-A74B-9137-871E439200E6}" type="presOf" srcId="{86565532-46FA-1747-8040-C07C718397DB}" destId="{4C7E90C7-E833-484A-9ADF-33C4807C10EB}" srcOrd="1" destOrd="2" presId="urn:microsoft.com/office/officeart/2005/8/layout/cycle4#1"/>
    <dgm:cxn modelId="{D7A22530-2297-6A43-9F78-78B819280E04}" type="presOf" srcId="{87B6F4C1-FA74-1C4D-AA8C-0512C633F92C}" destId="{CC0B28DB-3FBA-F345-A6A5-793299499A0B}" srcOrd="1" destOrd="2" presId="urn:microsoft.com/office/officeart/2005/8/layout/cycle4#1"/>
    <dgm:cxn modelId="{33EBEE30-D2C4-1D4A-B547-CDAB15D06B8C}" type="presOf" srcId="{75169559-6A5B-4944-A3DE-EFD4A30663A9}" destId="{01F5283F-BB7B-244D-8BF1-8A40437A2EAF}" srcOrd="1" destOrd="2" presId="urn:microsoft.com/office/officeart/2005/8/layout/cycle4#1"/>
    <dgm:cxn modelId="{C8863832-4AB3-C34A-A4FC-11CA1E6B6AF1}" type="presOf" srcId="{471F88E1-82D8-B847-A946-9A1724B93682}" destId="{62DE9C9B-629A-2D43-90C8-5ED73733251E}" srcOrd="0" destOrd="0" presId="urn:microsoft.com/office/officeart/2005/8/layout/cycle4#1"/>
    <dgm:cxn modelId="{06BEB736-3D1D-B14B-903B-9C92780ED5BA}" srcId="{77A5E529-A6F8-0845-9F68-E51C8E3D0EC8}" destId="{A5D5DD1A-8FD3-A042-ADFF-356F361F7404}" srcOrd="1" destOrd="0" parTransId="{8811D14E-1354-B642-817F-8247444A504A}" sibTransId="{EFDB833C-426F-CF45-B0C3-8A116F276CBD}"/>
    <dgm:cxn modelId="{54F51839-2932-F841-8B9D-8DA8A990D94E}" type="presOf" srcId="{91635A69-F18D-ED4A-8267-2BE8D339939E}" destId="{CC0B28DB-3FBA-F345-A6A5-793299499A0B}" srcOrd="1" destOrd="0" presId="urn:microsoft.com/office/officeart/2005/8/layout/cycle4#1"/>
    <dgm:cxn modelId="{E082673A-B551-5E40-9E73-6CA067784838}" type="presOf" srcId="{75FFC9FA-A90A-A649-AB5E-3E90ABF0EA42}" destId="{2ED7A2B5-ED06-8648-BDBA-382A5A8D5DC5}" srcOrd="0" destOrd="1" presId="urn:microsoft.com/office/officeart/2005/8/layout/cycle4#1"/>
    <dgm:cxn modelId="{C0995C40-86E8-8F48-87BA-3A5F6D7652DA}" srcId="{77A5E529-A6F8-0845-9F68-E51C8E3D0EC8}" destId="{471F88E1-82D8-B847-A946-9A1724B93682}" srcOrd="3" destOrd="0" parTransId="{87506724-B17F-174C-AC73-B536569C442B}" sibTransId="{3549D334-CECE-AB4B-8241-1A1F69553337}"/>
    <dgm:cxn modelId="{684E8844-5E95-6A48-A363-44EB698195A1}" srcId="{170FDD37-A6B4-9741-8E1C-7C3C80AAEB68}" destId="{0CF065D7-7456-844C-B9B8-CDFFBB12DFAB}" srcOrd="1" destOrd="0" parTransId="{02E61564-3747-214E-B89D-E77AA2208FCE}" sibTransId="{2860C309-DB52-A443-9FD2-9E4E593E3992}"/>
    <dgm:cxn modelId="{D1C2F94B-C680-0846-96F4-EFB5443D88D4}" type="presOf" srcId="{F69828E5-4664-DE43-9C12-A3FBCC8767CA}" destId="{4C7E90C7-E833-484A-9ADF-33C4807C10EB}" srcOrd="1" destOrd="0" presId="urn:microsoft.com/office/officeart/2005/8/layout/cycle4#1"/>
    <dgm:cxn modelId="{E86FCC4F-5DB4-DB4E-B741-E9841275CC51}" type="presOf" srcId="{87B6F4C1-FA74-1C4D-AA8C-0512C633F92C}" destId="{2ED7A2B5-ED06-8648-BDBA-382A5A8D5DC5}" srcOrd="0" destOrd="2" presId="urn:microsoft.com/office/officeart/2005/8/layout/cycle4#1"/>
    <dgm:cxn modelId="{FF943753-9CFF-9540-9E6C-E3431D8ECA63}" srcId="{170FDD37-A6B4-9741-8E1C-7C3C80AAEB68}" destId="{75169559-6A5B-4944-A3DE-EFD4A30663A9}" srcOrd="2" destOrd="0" parTransId="{BEAF0AD6-6FD2-1047-80F1-74CB73330DBA}" sibTransId="{477FD075-F57C-DB49-9757-71625FAC9936}"/>
    <dgm:cxn modelId="{84B4CB5A-D5C7-804F-9BB0-B2CFDB1733BC}" type="presOf" srcId="{06211C0D-28BB-B84F-94D2-1924E7E4ED53}" destId="{E7E9B221-6032-5747-A5B6-C0C6EA3F205D}" srcOrd="1" destOrd="1" presId="urn:microsoft.com/office/officeart/2005/8/layout/cycle4#1"/>
    <dgm:cxn modelId="{43CA195B-0018-5B49-8C6C-FDFD1C7FE252}" type="presOf" srcId="{75169559-6A5B-4944-A3DE-EFD4A30663A9}" destId="{4EAC022C-E085-EC4E-A711-217649DBB814}" srcOrd="0" destOrd="2" presId="urn:microsoft.com/office/officeart/2005/8/layout/cycle4#1"/>
    <dgm:cxn modelId="{A7ED405B-DB69-DC4B-A5AE-098D7038373F}" srcId="{C5A481AB-6D63-894F-976D-C41552BC04D5}" destId="{75FFC9FA-A90A-A649-AB5E-3E90ABF0EA42}" srcOrd="1" destOrd="0" parTransId="{BD89B5D5-279C-6B47-8877-4035DE71F32C}" sibTransId="{B5636B8D-A0EB-4C44-9C9E-0B8029C949DC}"/>
    <dgm:cxn modelId="{667C7A60-CC3D-5A4E-938A-D790E7371DD0}" type="presOf" srcId="{86565532-46FA-1747-8040-C07C718397DB}" destId="{B3455406-DCAB-5C4B-A24B-7C8443FB5185}" srcOrd="0" destOrd="2" presId="urn:microsoft.com/office/officeart/2005/8/layout/cycle4#1"/>
    <dgm:cxn modelId="{EE256068-9A0E-554A-AE8C-E1457FF7BE92}" type="presOf" srcId="{4167CE52-FF24-E043-AE13-9F787F2D8A19}" destId="{4C7E90C7-E833-484A-9ADF-33C4807C10EB}" srcOrd="1" destOrd="1" presId="urn:microsoft.com/office/officeart/2005/8/layout/cycle4#1"/>
    <dgm:cxn modelId="{CC37B76D-E942-394F-8AF5-28B49535CAB3}" type="presOf" srcId="{223F890E-592A-FD49-B174-36CB2BB3F7B1}" destId="{2ED7A2B5-ED06-8648-BDBA-382A5A8D5DC5}" srcOrd="0" destOrd="3" presId="urn:microsoft.com/office/officeart/2005/8/layout/cycle4#1"/>
    <dgm:cxn modelId="{7B6FAC6E-1090-B94D-8A76-49787366BD24}" type="presOf" srcId="{170FDD37-A6B4-9741-8E1C-7C3C80AAEB68}" destId="{E149FCD4-10E2-DE4D-861D-459CAC85F98E}" srcOrd="0" destOrd="0" presId="urn:microsoft.com/office/officeart/2005/8/layout/cycle4#1"/>
    <dgm:cxn modelId="{AD953B7B-B7F1-A54B-9C43-E9A6F22BD9CE}" type="presOf" srcId="{A5D5DD1A-8FD3-A042-ADFF-356F361F7404}" destId="{2D4001A0-CD73-8949-9368-66EFEA371A67}" srcOrd="0" destOrd="0" presId="urn:microsoft.com/office/officeart/2005/8/layout/cycle4#1"/>
    <dgm:cxn modelId="{D3EEA681-1658-024D-95C9-9710A2E5CDD3}" type="presOf" srcId="{4167CE52-FF24-E043-AE13-9F787F2D8A19}" destId="{B3455406-DCAB-5C4B-A24B-7C8443FB5185}" srcOrd="0" destOrd="1" presId="urn:microsoft.com/office/officeart/2005/8/layout/cycle4#1"/>
    <dgm:cxn modelId="{67CE2485-D323-8343-98E0-1AE21059B23A}" srcId="{A5D5DD1A-8FD3-A042-ADFF-356F361F7404}" destId="{4167CE52-FF24-E043-AE13-9F787F2D8A19}" srcOrd="1" destOrd="0" parTransId="{FEB1C283-3345-974A-AB6E-C679D70B3F9E}" sibTransId="{632E4242-B460-B844-AF16-50608CE88520}"/>
    <dgm:cxn modelId="{08614E88-508A-734A-8652-5F2F24B55410}" srcId="{471F88E1-82D8-B847-A946-9A1724B93682}" destId="{492E7DDC-A9D4-2140-9222-C3D58C7ECA4F}" srcOrd="0" destOrd="0" parTransId="{2322EEB0-6F9E-7441-B380-C96F456ED6F4}" sibTransId="{FC48562F-9F41-2F46-A646-9DFBE7F7DFD3}"/>
    <dgm:cxn modelId="{3E836B8A-EE58-974C-B5E1-F5B46DB08780}" srcId="{A5D5DD1A-8FD3-A042-ADFF-356F361F7404}" destId="{86565532-46FA-1747-8040-C07C718397DB}" srcOrd="2" destOrd="0" parTransId="{D40CEAA3-0F96-3F48-BAC3-FEAA6675B121}" sibTransId="{38687334-91C3-3D47-BF5B-99428021FE6A}"/>
    <dgm:cxn modelId="{239A1A94-4A7B-8E4D-8B02-3A10A51F4828}" type="presOf" srcId="{3D085DD0-13DE-DE40-AE6D-C5925D090B0C}" destId="{01F5283F-BB7B-244D-8BF1-8A40437A2EAF}" srcOrd="1" destOrd="0" presId="urn:microsoft.com/office/officeart/2005/8/layout/cycle4#1"/>
    <dgm:cxn modelId="{D910CD9D-F3F5-414C-9188-F7429029A0F2}" srcId="{170FDD37-A6B4-9741-8E1C-7C3C80AAEB68}" destId="{3D085DD0-13DE-DE40-AE6D-C5925D090B0C}" srcOrd="0" destOrd="0" parTransId="{41B3C6AE-7188-9146-9F13-CB4D147E42CB}" sibTransId="{167763F8-8396-4341-B90F-F7BB6D6FB4DD}"/>
    <dgm:cxn modelId="{00AB4AA3-E993-CF4A-9556-68BB799FDB5E}" type="presOf" srcId="{91635A69-F18D-ED4A-8267-2BE8D339939E}" destId="{2ED7A2B5-ED06-8648-BDBA-382A5A8D5DC5}" srcOrd="0" destOrd="0" presId="urn:microsoft.com/office/officeart/2005/8/layout/cycle4#1"/>
    <dgm:cxn modelId="{B2C60BAF-EBFD-204E-B88D-2078086DE39D}" type="presOf" srcId="{75FFC9FA-A90A-A649-AB5E-3E90ABF0EA42}" destId="{CC0B28DB-3FBA-F345-A6A5-793299499A0B}" srcOrd="1" destOrd="1" presId="urn:microsoft.com/office/officeart/2005/8/layout/cycle4#1"/>
    <dgm:cxn modelId="{A89E67BA-0FF7-0C40-9479-13EF6C8C3C2B}" srcId="{C5A481AB-6D63-894F-976D-C41552BC04D5}" destId="{223F890E-592A-FD49-B174-36CB2BB3F7B1}" srcOrd="3" destOrd="0" parTransId="{990EC0B2-F649-C043-9879-3B8331F6E96E}" sibTransId="{C2EF5AB4-D30B-1E49-A443-B128DF51E8B0}"/>
    <dgm:cxn modelId="{CC896EC1-4344-F749-8BB5-082DB1EBA8FD}" type="presOf" srcId="{0CF065D7-7456-844C-B9B8-CDFFBB12DFAB}" destId="{01F5283F-BB7B-244D-8BF1-8A40437A2EAF}" srcOrd="1" destOrd="1" presId="urn:microsoft.com/office/officeart/2005/8/layout/cycle4#1"/>
    <dgm:cxn modelId="{802A4DCC-D569-FF46-B1BB-E0C317D990A8}" srcId="{77A5E529-A6F8-0845-9F68-E51C8E3D0EC8}" destId="{C5A481AB-6D63-894F-976D-C41552BC04D5}" srcOrd="0" destOrd="0" parTransId="{52472AD8-CA03-924F-AA31-81EED9E1BA60}" sibTransId="{F328C28E-A056-1449-9240-857AFA5F5B0B}"/>
    <dgm:cxn modelId="{94465BCD-819E-0A4D-BB3A-AD4ECFD47C52}" type="presOf" srcId="{06211C0D-28BB-B84F-94D2-1924E7E4ED53}" destId="{D3C03320-D608-1642-AAAF-B603B8DA9752}" srcOrd="0" destOrd="1" presId="urn:microsoft.com/office/officeart/2005/8/layout/cycle4#1"/>
    <dgm:cxn modelId="{C10597D7-9CD5-3842-BDDD-9F8C9DC95A69}" type="presOf" srcId="{0CF065D7-7456-844C-B9B8-CDFFBB12DFAB}" destId="{4EAC022C-E085-EC4E-A711-217649DBB814}" srcOrd="0" destOrd="1" presId="urn:microsoft.com/office/officeart/2005/8/layout/cycle4#1"/>
    <dgm:cxn modelId="{8B8B35E0-92C3-BA40-AFA3-FCF6B422B674}" type="presOf" srcId="{C5A481AB-6D63-894F-976D-C41552BC04D5}" destId="{C070DEC9-46AE-3649-8557-A2C1F3390DE5}" srcOrd="0" destOrd="0" presId="urn:microsoft.com/office/officeart/2005/8/layout/cycle4#1"/>
    <dgm:cxn modelId="{207339E4-989F-A14B-B588-254C7E01F45F}" srcId="{471F88E1-82D8-B847-A946-9A1724B93682}" destId="{06211C0D-28BB-B84F-94D2-1924E7E4ED53}" srcOrd="1" destOrd="0" parTransId="{E7A70389-E113-154D-AC82-DA428AD00652}" sibTransId="{1211E02F-8B5F-234C-8DA2-89D1E4916C7E}"/>
    <dgm:cxn modelId="{90A823EE-C194-8740-93D0-A4455EF782BB}" type="presOf" srcId="{492E7DDC-A9D4-2140-9222-C3D58C7ECA4F}" destId="{D3C03320-D608-1642-AAAF-B603B8DA9752}" srcOrd="0" destOrd="0" presId="urn:microsoft.com/office/officeart/2005/8/layout/cycle4#1"/>
    <dgm:cxn modelId="{C4E20492-161B-FE42-BCB8-303BF9E566D7}" type="presParOf" srcId="{7E528EF9-23CE-7946-A6DF-532180C0EEF1}" destId="{0ED21659-7EF4-9345-86F3-3BBD454F5B26}" srcOrd="0" destOrd="0" presId="urn:microsoft.com/office/officeart/2005/8/layout/cycle4#1"/>
    <dgm:cxn modelId="{01F7119D-1EF7-9A45-9DB3-9D0E6FF39C12}" type="presParOf" srcId="{0ED21659-7EF4-9345-86F3-3BBD454F5B26}" destId="{183261BF-20B6-D243-8CB2-730247486CE5}" srcOrd="0" destOrd="0" presId="urn:microsoft.com/office/officeart/2005/8/layout/cycle4#1"/>
    <dgm:cxn modelId="{89989FD5-8E8C-324D-8C56-B66E68518AD9}" type="presParOf" srcId="{183261BF-20B6-D243-8CB2-730247486CE5}" destId="{2ED7A2B5-ED06-8648-BDBA-382A5A8D5DC5}" srcOrd="0" destOrd="0" presId="urn:microsoft.com/office/officeart/2005/8/layout/cycle4#1"/>
    <dgm:cxn modelId="{43C065FE-A4F6-B241-A699-E054318A3DD0}" type="presParOf" srcId="{183261BF-20B6-D243-8CB2-730247486CE5}" destId="{CC0B28DB-3FBA-F345-A6A5-793299499A0B}" srcOrd="1" destOrd="0" presId="urn:microsoft.com/office/officeart/2005/8/layout/cycle4#1"/>
    <dgm:cxn modelId="{70124836-55AD-5D48-85F2-192A76639904}" type="presParOf" srcId="{0ED21659-7EF4-9345-86F3-3BBD454F5B26}" destId="{C133A76A-19C5-EC43-AF25-134B0DF72732}" srcOrd="1" destOrd="0" presId="urn:microsoft.com/office/officeart/2005/8/layout/cycle4#1"/>
    <dgm:cxn modelId="{6664AC4B-3005-C347-97E1-36E8C2CCA6B5}" type="presParOf" srcId="{C133A76A-19C5-EC43-AF25-134B0DF72732}" destId="{B3455406-DCAB-5C4B-A24B-7C8443FB5185}" srcOrd="0" destOrd="0" presId="urn:microsoft.com/office/officeart/2005/8/layout/cycle4#1"/>
    <dgm:cxn modelId="{DFDBADA6-F176-F344-B381-6A68A1AB0119}" type="presParOf" srcId="{C133A76A-19C5-EC43-AF25-134B0DF72732}" destId="{4C7E90C7-E833-484A-9ADF-33C4807C10EB}" srcOrd="1" destOrd="0" presId="urn:microsoft.com/office/officeart/2005/8/layout/cycle4#1"/>
    <dgm:cxn modelId="{FFE65B45-B18C-C44A-B258-E8F12E67D245}" type="presParOf" srcId="{0ED21659-7EF4-9345-86F3-3BBD454F5B26}" destId="{49902F83-5C9C-C346-9C51-3FE66F9E71F3}" srcOrd="2" destOrd="0" presId="urn:microsoft.com/office/officeart/2005/8/layout/cycle4#1"/>
    <dgm:cxn modelId="{325BD22F-4803-874F-925C-CCFD309E683A}" type="presParOf" srcId="{49902F83-5C9C-C346-9C51-3FE66F9E71F3}" destId="{4EAC022C-E085-EC4E-A711-217649DBB814}" srcOrd="0" destOrd="0" presId="urn:microsoft.com/office/officeart/2005/8/layout/cycle4#1"/>
    <dgm:cxn modelId="{876FFAFF-8507-3245-940D-8E84CF440A19}" type="presParOf" srcId="{49902F83-5C9C-C346-9C51-3FE66F9E71F3}" destId="{01F5283F-BB7B-244D-8BF1-8A40437A2EAF}" srcOrd="1" destOrd="0" presId="urn:microsoft.com/office/officeart/2005/8/layout/cycle4#1"/>
    <dgm:cxn modelId="{857E0414-BB51-D34C-A6DA-7475BCF09665}" type="presParOf" srcId="{0ED21659-7EF4-9345-86F3-3BBD454F5B26}" destId="{5C6E5C7F-2342-A64C-8B12-60BC958A9A31}" srcOrd="3" destOrd="0" presId="urn:microsoft.com/office/officeart/2005/8/layout/cycle4#1"/>
    <dgm:cxn modelId="{739DF554-C738-1E44-A495-3D0E64014F73}" type="presParOf" srcId="{5C6E5C7F-2342-A64C-8B12-60BC958A9A31}" destId="{D3C03320-D608-1642-AAAF-B603B8DA9752}" srcOrd="0" destOrd="0" presId="urn:microsoft.com/office/officeart/2005/8/layout/cycle4#1"/>
    <dgm:cxn modelId="{8E9D722C-5F78-A643-8EBF-7F9BF7E4E89A}" type="presParOf" srcId="{5C6E5C7F-2342-A64C-8B12-60BC958A9A31}" destId="{E7E9B221-6032-5747-A5B6-C0C6EA3F205D}" srcOrd="1" destOrd="0" presId="urn:microsoft.com/office/officeart/2005/8/layout/cycle4#1"/>
    <dgm:cxn modelId="{6BDD407B-5D0D-DD47-9951-4DA6858F1AD6}" type="presParOf" srcId="{0ED21659-7EF4-9345-86F3-3BBD454F5B26}" destId="{246EE6D5-8FB5-DB4F-8DC8-227A01209E8F}" srcOrd="4" destOrd="0" presId="urn:microsoft.com/office/officeart/2005/8/layout/cycle4#1"/>
    <dgm:cxn modelId="{A6A79E84-F41A-594C-A072-6AC56103475F}" type="presParOf" srcId="{7E528EF9-23CE-7946-A6DF-532180C0EEF1}" destId="{B3B786CD-B3F4-714D-8C55-A47211058A2F}" srcOrd="1" destOrd="0" presId="urn:microsoft.com/office/officeart/2005/8/layout/cycle4#1"/>
    <dgm:cxn modelId="{0D9355BF-A60B-AD46-A72E-2DEA1B2853D1}" type="presParOf" srcId="{B3B786CD-B3F4-714D-8C55-A47211058A2F}" destId="{C070DEC9-46AE-3649-8557-A2C1F3390DE5}" srcOrd="0" destOrd="0" presId="urn:microsoft.com/office/officeart/2005/8/layout/cycle4#1"/>
    <dgm:cxn modelId="{11D95FBB-B5D1-CF4F-97BE-AB65AFE3C679}" type="presParOf" srcId="{B3B786CD-B3F4-714D-8C55-A47211058A2F}" destId="{2D4001A0-CD73-8949-9368-66EFEA371A67}" srcOrd="1" destOrd="0" presId="urn:microsoft.com/office/officeart/2005/8/layout/cycle4#1"/>
    <dgm:cxn modelId="{9516F282-F6E5-E045-83FB-414E8EBF8DB5}" type="presParOf" srcId="{B3B786CD-B3F4-714D-8C55-A47211058A2F}" destId="{E149FCD4-10E2-DE4D-861D-459CAC85F98E}" srcOrd="2" destOrd="0" presId="urn:microsoft.com/office/officeart/2005/8/layout/cycle4#1"/>
    <dgm:cxn modelId="{9C03877C-59D2-4E48-8504-2F24F6609AC0}" type="presParOf" srcId="{B3B786CD-B3F4-714D-8C55-A47211058A2F}" destId="{62DE9C9B-629A-2D43-90C8-5ED73733251E}" srcOrd="3" destOrd="0" presId="urn:microsoft.com/office/officeart/2005/8/layout/cycle4#1"/>
    <dgm:cxn modelId="{57313F96-D1AE-1142-B709-B16687067B68}" type="presParOf" srcId="{B3B786CD-B3F4-714D-8C55-A47211058A2F}" destId="{FA8A1EF8-A2E6-7240-B3F1-192C1E5C60BE}" srcOrd="4" destOrd="0" presId="urn:microsoft.com/office/officeart/2005/8/layout/cycle4#1"/>
    <dgm:cxn modelId="{ADAA26A2-E506-2B4E-94DC-024E72B3106D}" type="presParOf" srcId="{7E528EF9-23CE-7946-A6DF-532180C0EEF1}" destId="{9D7EE3AB-9C28-1F41-A82B-74BDD7524886}" srcOrd="2" destOrd="0" presId="urn:microsoft.com/office/officeart/2005/8/layout/cycle4#1"/>
    <dgm:cxn modelId="{DBA2636B-99D1-0C4C-AC0E-AD26FB617A61}" type="presParOf" srcId="{7E528EF9-23CE-7946-A6DF-532180C0EEF1}" destId="{402140EE-EA97-BE4B-8E3F-59BAA2929F54}"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AE9F52-6D10-2945-8431-1F8453B2B702}" type="doc">
      <dgm:prSet loTypeId="urn:microsoft.com/office/officeart/2005/8/layout/vList5" loCatId="" qsTypeId="urn:microsoft.com/office/officeart/2005/8/quickstyle/simple4" qsCatId="simple" csTypeId="urn:microsoft.com/office/officeart/2005/8/colors/colorful1" csCatId="colorful" phldr="1"/>
      <dgm:spPr/>
      <dgm:t>
        <a:bodyPr/>
        <a:lstStyle/>
        <a:p>
          <a:endParaRPr lang="en-US"/>
        </a:p>
      </dgm:t>
    </dgm:pt>
    <dgm:pt modelId="{D16E673E-2274-9A4B-998D-DDD2A34BA78C}">
      <dgm:prSet phldrT="[Text]" custT="1"/>
      <dgm:spPr/>
      <dgm:t>
        <a:bodyPr/>
        <a:lstStyle/>
        <a:p>
          <a:r>
            <a:rPr lang="en-US" sz="2400" b="1" i="0" dirty="0">
              <a:solidFill>
                <a:srgbClr val="000000"/>
              </a:solidFill>
            </a:rPr>
            <a:t>Align goals and strategies to a data system</a:t>
          </a:r>
          <a:endParaRPr lang="en-US" sz="2400" i="0" dirty="0">
            <a:solidFill>
              <a:srgbClr val="000000"/>
            </a:solidFill>
          </a:endParaRPr>
        </a:p>
      </dgm:t>
    </dgm:pt>
    <dgm:pt modelId="{94E5E735-CD08-0C44-8888-B7B7920FB153}" type="parTrans" cxnId="{99E5FF7D-F446-1E43-92FE-7C73E351D920}">
      <dgm:prSet/>
      <dgm:spPr/>
      <dgm:t>
        <a:bodyPr/>
        <a:lstStyle/>
        <a:p>
          <a:endParaRPr lang="en-US" sz="4000"/>
        </a:p>
      </dgm:t>
    </dgm:pt>
    <dgm:pt modelId="{A570271A-3883-6345-86CF-AADD4907D44E}" type="sibTrans" cxnId="{99E5FF7D-F446-1E43-92FE-7C73E351D920}">
      <dgm:prSet/>
      <dgm:spPr/>
      <dgm:t>
        <a:bodyPr/>
        <a:lstStyle/>
        <a:p>
          <a:endParaRPr lang="en-US" sz="4000"/>
        </a:p>
      </dgm:t>
    </dgm:pt>
    <dgm:pt modelId="{D93BB97F-230A-E44C-BC84-86F509252091}">
      <dgm:prSet phldrT="[Text]" custT="1"/>
      <dgm:spPr/>
      <dgm:t>
        <a:bodyPr/>
        <a:lstStyle/>
        <a:p>
          <a:r>
            <a:rPr lang="en-US" sz="2000" b="1" dirty="0"/>
            <a:t>Identify key indicators, measures, and targets for all goals and strategies</a:t>
          </a:r>
        </a:p>
      </dgm:t>
    </dgm:pt>
    <dgm:pt modelId="{2F940F09-2C78-7349-8D05-D1659C2C0DDB}" type="parTrans" cxnId="{435AA4D9-7C0C-4E4D-BE48-C1181954AE03}">
      <dgm:prSet/>
      <dgm:spPr/>
      <dgm:t>
        <a:bodyPr/>
        <a:lstStyle/>
        <a:p>
          <a:endParaRPr lang="en-US" sz="4000"/>
        </a:p>
      </dgm:t>
    </dgm:pt>
    <dgm:pt modelId="{D2B9A8AA-5099-854C-B449-179DEB8A193E}" type="sibTrans" cxnId="{435AA4D9-7C0C-4E4D-BE48-C1181954AE03}">
      <dgm:prSet/>
      <dgm:spPr/>
      <dgm:t>
        <a:bodyPr/>
        <a:lstStyle/>
        <a:p>
          <a:endParaRPr lang="en-US" sz="4000"/>
        </a:p>
      </dgm:t>
    </dgm:pt>
    <dgm:pt modelId="{CAE451E8-EAF1-5345-8A89-26D80A79A242}">
      <dgm:prSet phldrT="[Text]" custT="1"/>
      <dgm:spPr/>
      <dgm:t>
        <a:bodyPr/>
        <a:lstStyle/>
        <a:p>
          <a:r>
            <a:rPr lang="en-US" sz="2400" b="1" i="0">
              <a:solidFill>
                <a:srgbClr val="000000"/>
              </a:solidFill>
            </a:rPr>
            <a:t>Align the data system to a progress monitoring and reporting system for all stakeholders.  </a:t>
          </a:r>
          <a:endParaRPr lang="en-US" sz="2400" i="0">
            <a:solidFill>
              <a:srgbClr val="000000"/>
            </a:solidFill>
          </a:endParaRPr>
        </a:p>
      </dgm:t>
    </dgm:pt>
    <dgm:pt modelId="{C428AC30-CADB-4944-99DF-82BA934511C8}" type="parTrans" cxnId="{35386A41-2DA2-CF46-9478-F60E858C21A2}">
      <dgm:prSet/>
      <dgm:spPr/>
      <dgm:t>
        <a:bodyPr/>
        <a:lstStyle/>
        <a:p>
          <a:endParaRPr lang="en-US" sz="4000"/>
        </a:p>
      </dgm:t>
    </dgm:pt>
    <dgm:pt modelId="{7B751B23-6CD6-4C4E-8A92-22FA9069E7A6}" type="sibTrans" cxnId="{35386A41-2DA2-CF46-9478-F60E858C21A2}">
      <dgm:prSet/>
      <dgm:spPr/>
      <dgm:t>
        <a:bodyPr/>
        <a:lstStyle/>
        <a:p>
          <a:endParaRPr lang="en-US" sz="4000"/>
        </a:p>
      </dgm:t>
    </dgm:pt>
    <dgm:pt modelId="{137AEDDF-D2AD-AA4E-82EF-B6C6840EC87F}">
      <dgm:prSet phldrT="[Text]" custT="1"/>
      <dgm:spPr/>
      <dgm:t>
        <a:bodyPr/>
        <a:lstStyle/>
        <a:p>
          <a:r>
            <a:rPr lang="en-US" sz="2000" b="1" dirty="0"/>
            <a:t>Progress monitor and report growth and achievement while making adjustments to ensure improved results</a:t>
          </a:r>
        </a:p>
      </dgm:t>
    </dgm:pt>
    <dgm:pt modelId="{36040BF5-7A5C-6B47-99AF-5D4C4FFF08BF}" type="parTrans" cxnId="{63711F04-B824-1049-ACBF-E857A2BA95DF}">
      <dgm:prSet/>
      <dgm:spPr/>
      <dgm:t>
        <a:bodyPr/>
        <a:lstStyle/>
        <a:p>
          <a:endParaRPr lang="en-US" sz="4000"/>
        </a:p>
      </dgm:t>
    </dgm:pt>
    <dgm:pt modelId="{E7E0E781-CF0C-004E-BF00-131C0F9A88AC}" type="sibTrans" cxnId="{63711F04-B824-1049-ACBF-E857A2BA95DF}">
      <dgm:prSet/>
      <dgm:spPr/>
      <dgm:t>
        <a:bodyPr/>
        <a:lstStyle/>
        <a:p>
          <a:endParaRPr lang="en-US" sz="4000"/>
        </a:p>
      </dgm:t>
    </dgm:pt>
    <dgm:pt modelId="{FF30EA4C-5302-4B4D-8C7B-27667324C5A7}">
      <dgm:prSet phldrT="[Text]" custT="1"/>
      <dgm:spPr/>
      <dgm:t>
        <a:bodyPr/>
        <a:lstStyle/>
        <a:p>
          <a:endParaRPr lang="en-US" sz="1200"/>
        </a:p>
      </dgm:t>
    </dgm:pt>
    <dgm:pt modelId="{43DAD7C2-2F31-4540-A43E-CDB9B4F5C0EE}" type="parTrans" cxnId="{445633F4-F864-2A4D-B5C0-6330D83F72E0}">
      <dgm:prSet/>
      <dgm:spPr/>
      <dgm:t>
        <a:bodyPr/>
        <a:lstStyle/>
        <a:p>
          <a:endParaRPr lang="en-US" sz="4000"/>
        </a:p>
      </dgm:t>
    </dgm:pt>
    <dgm:pt modelId="{ACBDE418-8431-3342-8E5A-2B73C5F6A583}" type="sibTrans" cxnId="{445633F4-F864-2A4D-B5C0-6330D83F72E0}">
      <dgm:prSet/>
      <dgm:spPr/>
      <dgm:t>
        <a:bodyPr/>
        <a:lstStyle/>
        <a:p>
          <a:endParaRPr lang="en-US" sz="4000"/>
        </a:p>
      </dgm:t>
    </dgm:pt>
    <dgm:pt modelId="{4F74523E-9907-A449-937C-17E11BC9C8DB}">
      <dgm:prSet phldrT="[Text]" custT="1"/>
      <dgm:spPr/>
      <dgm:t>
        <a:bodyPr/>
        <a:lstStyle/>
        <a:p>
          <a:r>
            <a:rPr lang="en-US" sz="2400" b="1" i="0">
              <a:solidFill>
                <a:srgbClr val="000000"/>
              </a:solidFill>
            </a:rPr>
            <a:t>Align the Plan to the work structures and shared decision-making processes</a:t>
          </a:r>
          <a:endParaRPr lang="en-US" sz="2400" i="0">
            <a:solidFill>
              <a:srgbClr val="000000"/>
            </a:solidFill>
          </a:endParaRPr>
        </a:p>
      </dgm:t>
    </dgm:pt>
    <dgm:pt modelId="{6592D38E-9C90-9848-AF71-E172EC0AB6B9}" type="parTrans" cxnId="{51B73E8C-D6E4-184A-B68E-65D5B89A72F5}">
      <dgm:prSet/>
      <dgm:spPr/>
      <dgm:t>
        <a:bodyPr/>
        <a:lstStyle/>
        <a:p>
          <a:endParaRPr lang="en-US" sz="4000"/>
        </a:p>
      </dgm:t>
    </dgm:pt>
    <dgm:pt modelId="{1C107C83-2EF6-974E-B15E-70D5C0A51083}" type="sibTrans" cxnId="{51B73E8C-D6E4-184A-B68E-65D5B89A72F5}">
      <dgm:prSet/>
      <dgm:spPr/>
      <dgm:t>
        <a:bodyPr/>
        <a:lstStyle/>
        <a:p>
          <a:endParaRPr lang="en-US" sz="4000"/>
        </a:p>
      </dgm:t>
    </dgm:pt>
    <dgm:pt modelId="{F564290C-1BD8-DB49-9DFF-04F469FA74F0}">
      <dgm:prSet phldrT="[Text]" custT="1"/>
      <dgm:spPr/>
      <dgm:t>
        <a:bodyPr/>
        <a:lstStyle/>
        <a:p>
          <a:r>
            <a:rPr lang="en-US" sz="2000" b="1" i="0" dirty="0">
              <a:solidFill>
                <a:srgbClr val="000000"/>
              </a:solidFill>
            </a:rPr>
            <a:t>Align the plan to school, team, department and program structures and processes to ensure ownership, responsibility and accountability </a:t>
          </a:r>
          <a:endParaRPr lang="en-US" sz="2000" dirty="0"/>
        </a:p>
      </dgm:t>
    </dgm:pt>
    <dgm:pt modelId="{ECC1BB59-DBB2-404A-B628-E4C19233BD36}" type="parTrans" cxnId="{A3AE0220-E3BC-4F47-A5BB-EA7184CF07B1}">
      <dgm:prSet/>
      <dgm:spPr/>
      <dgm:t>
        <a:bodyPr/>
        <a:lstStyle/>
        <a:p>
          <a:endParaRPr lang="en-US" sz="4000"/>
        </a:p>
      </dgm:t>
    </dgm:pt>
    <dgm:pt modelId="{E35A83EF-71E3-3B4B-BFFB-F065A33FD5F2}" type="sibTrans" cxnId="{A3AE0220-E3BC-4F47-A5BB-EA7184CF07B1}">
      <dgm:prSet/>
      <dgm:spPr/>
      <dgm:t>
        <a:bodyPr/>
        <a:lstStyle/>
        <a:p>
          <a:endParaRPr lang="en-US" sz="4000"/>
        </a:p>
      </dgm:t>
    </dgm:pt>
    <dgm:pt modelId="{7A54AA27-4E45-DE4F-8412-EBA32B72C466}">
      <dgm:prSet custT="1"/>
      <dgm:spPr/>
      <dgm:t>
        <a:bodyPr/>
        <a:lstStyle/>
        <a:p>
          <a:r>
            <a:rPr lang="en-US" sz="2400" b="1" i="0">
              <a:solidFill>
                <a:srgbClr val="000000"/>
              </a:solidFill>
            </a:rPr>
            <a:t>Align the Plan to individual and team performance and program evaluation</a:t>
          </a:r>
          <a:endParaRPr lang="en-US" sz="2400" i="0">
            <a:solidFill>
              <a:srgbClr val="000000"/>
            </a:solidFill>
          </a:endParaRPr>
        </a:p>
      </dgm:t>
    </dgm:pt>
    <dgm:pt modelId="{578A1CB1-F108-0549-8064-D2408719F179}" type="parTrans" cxnId="{E359884C-153A-4A41-9A3B-7AB9ABAB9B65}">
      <dgm:prSet/>
      <dgm:spPr/>
      <dgm:t>
        <a:bodyPr/>
        <a:lstStyle/>
        <a:p>
          <a:endParaRPr lang="en-US" sz="4000"/>
        </a:p>
      </dgm:t>
    </dgm:pt>
    <dgm:pt modelId="{B879EAA4-435A-CE44-8915-CBA88EA93C37}" type="sibTrans" cxnId="{E359884C-153A-4A41-9A3B-7AB9ABAB9B65}">
      <dgm:prSet/>
      <dgm:spPr/>
      <dgm:t>
        <a:bodyPr/>
        <a:lstStyle/>
        <a:p>
          <a:endParaRPr lang="en-US" sz="4000"/>
        </a:p>
      </dgm:t>
    </dgm:pt>
    <dgm:pt modelId="{E31474F3-7FD1-7945-90D6-4BD4A3154A06}">
      <dgm:prSet custT="1"/>
      <dgm:spPr/>
      <dgm:t>
        <a:bodyPr/>
        <a:lstStyle/>
        <a:p>
          <a:r>
            <a:rPr lang="en-US" sz="2000" b="1" i="0" dirty="0">
              <a:solidFill>
                <a:srgbClr val="000000"/>
              </a:solidFill>
            </a:rPr>
            <a:t>Align individual, team, school, and program goals and feedback to the data system	</a:t>
          </a:r>
          <a:r>
            <a:rPr lang="en-US" sz="1600" b="1" i="0" dirty="0">
              <a:solidFill>
                <a:srgbClr val="000000"/>
              </a:solidFill>
            </a:rPr>
            <a:t>		 </a:t>
          </a:r>
          <a:endParaRPr lang="en-US" sz="1600" i="0" dirty="0">
            <a:solidFill>
              <a:srgbClr val="000000"/>
            </a:solidFill>
          </a:endParaRPr>
        </a:p>
      </dgm:t>
    </dgm:pt>
    <dgm:pt modelId="{3BDC3C8B-2C7C-8642-B914-F632D8D20115}" type="parTrans" cxnId="{EA40255D-1DD9-4D44-A9F5-8EEF6EAAADAA}">
      <dgm:prSet/>
      <dgm:spPr/>
      <dgm:t>
        <a:bodyPr/>
        <a:lstStyle/>
        <a:p>
          <a:endParaRPr lang="en-US" sz="4000"/>
        </a:p>
      </dgm:t>
    </dgm:pt>
    <dgm:pt modelId="{20831799-05C8-8045-A107-5155C9410F9E}" type="sibTrans" cxnId="{EA40255D-1DD9-4D44-A9F5-8EEF6EAAADAA}">
      <dgm:prSet/>
      <dgm:spPr/>
      <dgm:t>
        <a:bodyPr/>
        <a:lstStyle/>
        <a:p>
          <a:endParaRPr lang="en-US" sz="4000"/>
        </a:p>
      </dgm:t>
    </dgm:pt>
    <dgm:pt modelId="{8E0FE2AD-DFE6-ED45-A38D-6381C8D91399}">
      <dgm:prSet phldrT="[Text]" custT="1"/>
      <dgm:spPr/>
      <dgm:t>
        <a:bodyPr/>
        <a:lstStyle/>
        <a:p>
          <a:r>
            <a:rPr lang="en-US" sz="2400" b="1" i="1">
              <a:solidFill>
                <a:srgbClr val="000000"/>
              </a:solidFill>
            </a:rPr>
            <a:t>Align the Plan strategies to PDSA action plans </a:t>
          </a:r>
          <a:r>
            <a:rPr lang="en-US" sz="1600" b="1" i="1">
              <a:solidFill>
                <a:srgbClr val="000000"/>
              </a:solidFill>
            </a:rPr>
            <a:t>	</a:t>
          </a:r>
        </a:p>
      </dgm:t>
    </dgm:pt>
    <dgm:pt modelId="{D88C0356-2775-9D49-85A7-168A9AE61F50}" type="sibTrans" cxnId="{AD73E894-F12C-1545-815B-AD83637D97D3}">
      <dgm:prSet/>
      <dgm:spPr/>
      <dgm:t>
        <a:bodyPr/>
        <a:lstStyle/>
        <a:p>
          <a:endParaRPr lang="en-US" sz="4000"/>
        </a:p>
      </dgm:t>
    </dgm:pt>
    <dgm:pt modelId="{02E8A9AE-5B0D-8941-BA2D-34AE4F44037F}" type="parTrans" cxnId="{AD73E894-F12C-1545-815B-AD83637D97D3}">
      <dgm:prSet/>
      <dgm:spPr/>
      <dgm:t>
        <a:bodyPr/>
        <a:lstStyle/>
        <a:p>
          <a:endParaRPr lang="en-US" sz="4000"/>
        </a:p>
      </dgm:t>
    </dgm:pt>
    <dgm:pt modelId="{21AB3EA3-CF16-8947-9543-EBBC459ECCFC}">
      <dgm:prSet custT="1"/>
      <dgm:spPr/>
      <dgm:t>
        <a:bodyPr/>
        <a:lstStyle/>
        <a:p>
          <a:r>
            <a:rPr lang="en-US" sz="2000" b="1" i="0" dirty="0">
              <a:solidFill>
                <a:srgbClr val="000000"/>
              </a:solidFill>
            </a:rPr>
            <a:t>Align budget and meeting agendas to the Plan </a:t>
          </a:r>
          <a:r>
            <a:rPr lang="en-US" sz="2000" b="1" i="1" dirty="0">
              <a:solidFill>
                <a:srgbClr val="000000"/>
              </a:solidFill>
            </a:rPr>
            <a:t>to ensure focus and priority.  </a:t>
          </a:r>
          <a:r>
            <a:rPr lang="en-US" sz="2400" b="1" i="0" dirty="0">
              <a:solidFill>
                <a:srgbClr val="000000"/>
              </a:solidFill>
            </a:rPr>
            <a:t>	</a:t>
          </a:r>
          <a:endParaRPr lang="en-US" sz="2400" dirty="0"/>
        </a:p>
      </dgm:t>
    </dgm:pt>
    <dgm:pt modelId="{CEF7ED8B-8E6E-DB4F-9D79-177311314B38}" type="sibTrans" cxnId="{95FA59A5-FC4B-1549-9641-44F77D91D5EF}">
      <dgm:prSet/>
      <dgm:spPr/>
      <dgm:t>
        <a:bodyPr/>
        <a:lstStyle/>
        <a:p>
          <a:endParaRPr lang="en-US" sz="4000"/>
        </a:p>
      </dgm:t>
    </dgm:pt>
    <dgm:pt modelId="{C21523F7-47C0-504C-B6F5-9E12195A7A1F}" type="parTrans" cxnId="{95FA59A5-FC4B-1549-9641-44F77D91D5EF}">
      <dgm:prSet/>
      <dgm:spPr/>
      <dgm:t>
        <a:bodyPr/>
        <a:lstStyle/>
        <a:p>
          <a:endParaRPr lang="en-US" sz="4000"/>
        </a:p>
      </dgm:t>
    </dgm:pt>
    <dgm:pt modelId="{88DD6E50-615C-6945-9BF2-CE0C84A2EF1F}">
      <dgm:prSet custT="1"/>
      <dgm:spPr/>
      <dgm:t>
        <a:bodyPr/>
        <a:lstStyle/>
        <a:p>
          <a:r>
            <a:rPr lang="en-US" sz="2400" b="1" i="1">
              <a:solidFill>
                <a:srgbClr val="000000"/>
              </a:solidFill>
            </a:rPr>
            <a:t>Align the</a:t>
          </a:r>
          <a:r>
            <a:rPr lang="en-US" sz="2400" b="1" i="1">
              <a:solidFill>
                <a:schemeClr val="tx1"/>
              </a:solidFill>
            </a:rPr>
            <a:t> Plan </a:t>
          </a:r>
          <a:r>
            <a:rPr lang="en-US" sz="2400" b="1" i="1">
              <a:solidFill>
                <a:srgbClr val="000000"/>
              </a:solidFill>
            </a:rPr>
            <a:t>to resources of time and money</a:t>
          </a:r>
          <a:endParaRPr lang="en-US" sz="2400"/>
        </a:p>
      </dgm:t>
    </dgm:pt>
    <dgm:pt modelId="{B8D56E56-7343-6342-B8B7-E33286307C2C}" type="sibTrans" cxnId="{19BFB644-F865-5348-8408-756F32EC1C35}">
      <dgm:prSet/>
      <dgm:spPr/>
      <dgm:t>
        <a:bodyPr/>
        <a:lstStyle/>
        <a:p>
          <a:endParaRPr lang="en-US" sz="4000"/>
        </a:p>
      </dgm:t>
    </dgm:pt>
    <dgm:pt modelId="{7ADD7F25-B2AA-B042-9BB7-CF5D76DA2391}" type="parTrans" cxnId="{19BFB644-F865-5348-8408-756F32EC1C35}">
      <dgm:prSet/>
      <dgm:spPr/>
      <dgm:t>
        <a:bodyPr/>
        <a:lstStyle/>
        <a:p>
          <a:endParaRPr lang="en-US" sz="4000"/>
        </a:p>
      </dgm:t>
    </dgm:pt>
    <dgm:pt modelId="{A38FB134-A9EF-8444-BCFB-E6799E7211A1}">
      <dgm:prSet phldrT="[Text]" custT="1"/>
      <dgm:spPr/>
      <dgm:t>
        <a:bodyPr/>
        <a:lstStyle/>
        <a:p>
          <a:r>
            <a:rPr lang="en-US" sz="2000" b="1" i="0" dirty="0">
              <a:solidFill>
                <a:srgbClr val="000000"/>
              </a:solidFill>
            </a:rPr>
            <a:t>Make sure strategy actions plans follow a consistent SMART process </a:t>
          </a:r>
          <a:r>
            <a:rPr lang="en-US" sz="2000" b="1" i="1" dirty="0">
              <a:solidFill>
                <a:srgbClr val="000000"/>
              </a:solidFill>
            </a:rPr>
            <a:t>to develop a two-way collaborative communication system  </a:t>
          </a:r>
          <a:endParaRPr lang="en-US" sz="3200" dirty="0">
            <a:solidFill>
              <a:srgbClr val="000000"/>
            </a:solidFill>
          </a:endParaRPr>
        </a:p>
      </dgm:t>
    </dgm:pt>
    <dgm:pt modelId="{59D498E3-CFEA-1A49-84C6-BF4FEB9D7BC6}" type="sibTrans" cxnId="{022A7FA2-E6A3-0344-AB34-F937336E2E69}">
      <dgm:prSet/>
      <dgm:spPr/>
      <dgm:t>
        <a:bodyPr/>
        <a:lstStyle/>
        <a:p>
          <a:endParaRPr lang="en-US" sz="4000"/>
        </a:p>
      </dgm:t>
    </dgm:pt>
    <dgm:pt modelId="{E923306D-1450-8847-8353-F8DCADAB117F}" type="parTrans" cxnId="{022A7FA2-E6A3-0344-AB34-F937336E2E69}">
      <dgm:prSet/>
      <dgm:spPr/>
      <dgm:t>
        <a:bodyPr/>
        <a:lstStyle/>
        <a:p>
          <a:endParaRPr lang="en-US" sz="4000"/>
        </a:p>
      </dgm:t>
    </dgm:pt>
    <dgm:pt modelId="{93C6F55D-29C1-6F40-89BF-067AF58D1D0D}" type="pres">
      <dgm:prSet presAssocID="{46AE9F52-6D10-2945-8431-1F8453B2B702}" presName="Name0" presStyleCnt="0">
        <dgm:presLayoutVars>
          <dgm:dir/>
          <dgm:animLvl val="lvl"/>
          <dgm:resizeHandles val="exact"/>
        </dgm:presLayoutVars>
      </dgm:prSet>
      <dgm:spPr/>
    </dgm:pt>
    <dgm:pt modelId="{D2939F00-5306-C742-94A7-FA81C0877F93}" type="pres">
      <dgm:prSet presAssocID="{D16E673E-2274-9A4B-998D-DDD2A34BA78C}" presName="linNode" presStyleCnt="0"/>
      <dgm:spPr/>
    </dgm:pt>
    <dgm:pt modelId="{2E754916-D0FA-5245-9379-595C9E012056}" type="pres">
      <dgm:prSet presAssocID="{D16E673E-2274-9A4B-998D-DDD2A34BA78C}" presName="parentText" presStyleLbl="node1" presStyleIdx="0" presStyleCnt="6" custAng="0" custScaleX="147249">
        <dgm:presLayoutVars>
          <dgm:chMax val="1"/>
          <dgm:bulletEnabled val="1"/>
        </dgm:presLayoutVars>
      </dgm:prSet>
      <dgm:spPr/>
    </dgm:pt>
    <dgm:pt modelId="{DFC9AEE5-315F-AA42-A388-A8595BE2C66E}" type="pres">
      <dgm:prSet presAssocID="{D16E673E-2274-9A4B-998D-DDD2A34BA78C}" presName="descendantText" presStyleLbl="alignAccFollowNode1" presStyleIdx="0" presStyleCnt="6" custAng="0">
        <dgm:presLayoutVars>
          <dgm:bulletEnabled val="1"/>
        </dgm:presLayoutVars>
      </dgm:prSet>
      <dgm:spPr/>
    </dgm:pt>
    <dgm:pt modelId="{73952186-C916-AB4D-8831-774E8E3551AA}" type="pres">
      <dgm:prSet presAssocID="{A570271A-3883-6345-86CF-AADD4907D44E}" presName="sp" presStyleCnt="0"/>
      <dgm:spPr/>
    </dgm:pt>
    <dgm:pt modelId="{B6E515CB-1746-F84C-BADF-BBED23E4662F}" type="pres">
      <dgm:prSet presAssocID="{CAE451E8-EAF1-5345-8A89-26D80A79A242}" presName="linNode" presStyleCnt="0"/>
      <dgm:spPr/>
    </dgm:pt>
    <dgm:pt modelId="{9739DD11-8B51-5549-B6E7-3376D0153DC8}" type="pres">
      <dgm:prSet presAssocID="{CAE451E8-EAF1-5345-8A89-26D80A79A242}" presName="parentText" presStyleLbl="node1" presStyleIdx="1" presStyleCnt="6" custScaleX="147249">
        <dgm:presLayoutVars>
          <dgm:chMax val="1"/>
          <dgm:bulletEnabled val="1"/>
        </dgm:presLayoutVars>
      </dgm:prSet>
      <dgm:spPr/>
    </dgm:pt>
    <dgm:pt modelId="{7DD7A40F-480C-784F-8F9E-568D4FCBA18F}" type="pres">
      <dgm:prSet presAssocID="{CAE451E8-EAF1-5345-8A89-26D80A79A242}" presName="descendantText" presStyleLbl="alignAccFollowNode1" presStyleIdx="1" presStyleCnt="6">
        <dgm:presLayoutVars>
          <dgm:bulletEnabled val="1"/>
        </dgm:presLayoutVars>
      </dgm:prSet>
      <dgm:spPr/>
    </dgm:pt>
    <dgm:pt modelId="{740CFC85-38CD-604E-9B2E-27BBB9F21160}" type="pres">
      <dgm:prSet presAssocID="{7B751B23-6CD6-4C4E-8A92-22FA9069E7A6}" presName="sp" presStyleCnt="0"/>
      <dgm:spPr/>
    </dgm:pt>
    <dgm:pt modelId="{01AEDFA0-A7A5-E148-A0E8-841BAD7908CE}" type="pres">
      <dgm:prSet presAssocID="{7A54AA27-4E45-DE4F-8412-EBA32B72C466}" presName="linNode" presStyleCnt="0"/>
      <dgm:spPr/>
    </dgm:pt>
    <dgm:pt modelId="{A7623931-7F2F-E040-8F86-A3778E7B0362}" type="pres">
      <dgm:prSet presAssocID="{7A54AA27-4E45-DE4F-8412-EBA32B72C466}" presName="parentText" presStyleLbl="node1" presStyleIdx="2" presStyleCnt="6" custScaleX="149049">
        <dgm:presLayoutVars>
          <dgm:chMax val="1"/>
          <dgm:bulletEnabled val="1"/>
        </dgm:presLayoutVars>
      </dgm:prSet>
      <dgm:spPr/>
    </dgm:pt>
    <dgm:pt modelId="{5EDEFB98-CCB3-D84B-98A0-62884BFA41A3}" type="pres">
      <dgm:prSet presAssocID="{7A54AA27-4E45-DE4F-8412-EBA32B72C466}" presName="descendantText" presStyleLbl="alignAccFollowNode1" presStyleIdx="2" presStyleCnt="6">
        <dgm:presLayoutVars>
          <dgm:bulletEnabled val="1"/>
        </dgm:presLayoutVars>
      </dgm:prSet>
      <dgm:spPr/>
    </dgm:pt>
    <dgm:pt modelId="{57174628-E707-594B-A1C1-7724B0729A87}" type="pres">
      <dgm:prSet presAssocID="{B879EAA4-435A-CE44-8915-CBA88EA93C37}" presName="sp" presStyleCnt="0"/>
      <dgm:spPr/>
    </dgm:pt>
    <dgm:pt modelId="{4E15662D-45D4-A341-9D41-2375D1C50026}" type="pres">
      <dgm:prSet presAssocID="{4F74523E-9907-A449-937C-17E11BC9C8DB}" presName="linNode" presStyleCnt="0"/>
      <dgm:spPr/>
    </dgm:pt>
    <dgm:pt modelId="{FC312AE1-23DF-0749-9BC9-25D746C6E552}" type="pres">
      <dgm:prSet presAssocID="{4F74523E-9907-A449-937C-17E11BC9C8DB}" presName="parentText" presStyleLbl="node1" presStyleIdx="3" presStyleCnt="6" custScaleX="147249">
        <dgm:presLayoutVars>
          <dgm:chMax val="1"/>
          <dgm:bulletEnabled val="1"/>
        </dgm:presLayoutVars>
      </dgm:prSet>
      <dgm:spPr/>
    </dgm:pt>
    <dgm:pt modelId="{582372D7-C701-7B4D-A459-3F4AFD308570}" type="pres">
      <dgm:prSet presAssocID="{4F74523E-9907-A449-937C-17E11BC9C8DB}" presName="descendantText" presStyleLbl="alignAccFollowNode1" presStyleIdx="3" presStyleCnt="6">
        <dgm:presLayoutVars>
          <dgm:bulletEnabled val="1"/>
        </dgm:presLayoutVars>
      </dgm:prSet>
      <dgm:spPr/>
    </dgm:pt>
    <dgm:pt modelId="{08A70F5F-DA84-6F49-B524-37506B228FD4}" type="pres">
      <dgm:prSet presAssocID="{1C107C83-2EF6-974E-B15E-70D5C0A51083}" presName="sp" presStyleCnt="0"/>
      <dgm:spPr/>
    </dgm:pt>
    <dgm:pt modelId="{4E43FCF0-BA48-E746-965A-3DFD5CB0D0BC}" type="pres">
      <dgm:prSet presAssocID="{8E0FE2AD-DFE6-ED45-A38D-6381C8D91399}" presName="linNode" presStyleCnt="0"/>
      <dgm:spPr/>
    </dgm:pt>
    <dgm:pt modelId="{E4A86706-D8D0-B447-A59B-EF0A2BD14705}" type="pres">
      <dgm:prSet presAssocID="{8E0FE2AD-DFE6-ED45-A38D-6381C8D91399}" presName="parentText" presStyleLbl="node1" presStyleIdx="4" presStyleCnt="6" custScaleX="149087">
        <dgm:presLayoutVars>
          <dgm:chMax val="1"/>
          <dgm:bulletEnabled val="1"/>
        </dgm:presLayoutVars>
      </dgm:prSet>
      <dgm:spPr/>
    </dgm:pt>
    <dgm:pt modelId="{F6049550-803E-384D-94B2-76D57B991A32}" type="pres">
      <dgm:prSet presAssocID="{8E0FE2AD-DFE6-ED45-A38D-6381C8D91399}" presName="descendantText" presStyleLbl="alignAccFollowNode1" presStyleIdx="4" presStyleCnt="6">
        <dgm:presLayoutVars>
          <dgm:bulletEnabled val="1"/>
        </dgm:presLayoutVars>
      </dgm:prSet>
      <dgm:spPr/>
    </dgm:pt>
    <dgm:pt modelId="{1D8166A2-2FAA-0E40-8F9B-2591F8FFFF78}" type="pres">
      <dgm:prSet presAssocID="{D88C0356-2775-9D49-85A7-168A9AE61F50}" presName="sp" presStyleCnt="0"/>
      <dgm:spPr/>
    </dgm:pt>
    <dgm:pt modelId="{4B3BCD1C-4216-3044-9C08-6DDCB91DFD4A}" type="pres">
      <dgm:prSet presAssocID="{88DD6E50-615C-6945-9BF2-CE0C84A2EF1F}" presName="linNode" presStyleCnt="0"/>
      <dgm:spPr/>
    </dgm:pt>
    <dgm:pt modelId="{E51A73C7-31D0-3C47-8ECC-CB5EB68FAF96}" type="pres">
      <dgm:prSet presAssocID="{88DD6E50-615C-6945-9BF2-CE0C84A2EF1F}" presName="parentText" presStyleLbl="node1" presStyleIdx="5" presStyleCnt="6" custScaleX="147249">
        <dgm:presLayoutVars>
          <dgm:chMax val="1"/>
          <dgm:bulletEnabled val="1"/>
        </dgm:presLayoutVars>
      </dgm:prSet>
      <dgm:spPr/>
    </dgm:pt>
    <dgm:pt modelId="{1FBE6742-51A1-7943-95DF-044AF2541DA5}" type="pres">
      <dgm:prSet presAssocID="{88DD6E50-615C-6945-9BF2-CE0C84A2EF1F}" presName="descendantText" presStyleLbl="alignAccFollowNode1" presStyleIdx="5" presStyleCnt="6">
        <dgm:presLayoutVars>
          <dgm:bulletEnabled val="1"/>
        </dgm:presLayoutVars>
      </dgm:prSet>
      <dgm:spPr/>
    </dgm:pt>
  </dgm:ptLst>
  <dgm:cxnLst>
    <dgm:cxn modelId="{63711F04-B824-1049-ACBF-E857A2BA95DF}" srcId="{CAE451E8-EAF1-5345-8A89-26D80A79A242}" destId="{137AEDDF-D2AD-AA4E-82EF-B6C6840EC87F}" srcOrd="0" destOrd="0" parTransId="{36040BF5-7A5C-6B47-99AF-5D4C4FFF08BF}" sibTransId="{E7E0E781-CF0C-004E-BF00-131C0F9A88AC}"/>
    <dgm:cxn modelId="{C3ADE612-F826-6740-9175-F88071ECC533}" type="presOf" srcId="{7A54AA27-4E45-DE4F-8412-EBA32B72C466}" destId="{A7623931-7F2F-E040-8F86-A3778E7B0362}" srcOrd="0" destOrd="0" presId="urn:microsoft.com/office/officeart/2005/8/layout/vList5"/>
    <dgm:cxn modelId="{A3AE0220-E3BC-4F47-A5BB-EA7184CF07B1}" srcId="{4F74523E-9907-A449-937C-17E11BC9C8DB}" destId="{F564290C-1BD8-DB49-9DFF-04F469FA74F0}" srcOrd="0" destOrd="0" parTransId="{ECC1BB59-DBB2-404A-B628-E4C19233BD36}" sibTransId="{E35A83EF-71E3-3B4B-BFFB-F065A33FD5F2}"/>
    <dgm:cxn modelId="{35386A41-2DA2-CF46-9478-F60E858C21A2}" srcId="{46AE9F52-6D10-2945-8431-1F8453B2B702}" destId="{CAE451E8-EAF1-5345-8A89-26D80A79A242}" srcOrd="1" destOrd="0" parTransId="{C428AC30-CADB-4944-99DF-82BA934511C8}" sibTransId="{7B751B23-6CD6-4C4E-8A92-22FA9069E7A6}"/>
    <dgm:cxn modelId="{19BFB644-F865-5348-8408-756F32EC1C35}" srcId="{46AE9F52-6D10-2945-8431-1F8453B2B702}" destId="{88DD6E50-615C-6945-9BF2-CE0C84A2EF1F}" srcOrd="5" destOrd="0" parTransId="{7ADD7F25-B2AA-B042-9BB7-CF5D76DA2391}" sibTransId="{B8D56E56-7343-6342-B8B7-E33286307C2C}"/>
    <dgm:cxn modelId="{E359884C-153A-4A41-9A3B-7AB9ABAB9B65}" srcId="{46AE9F52-6D10-2945-8431-1F8453B2B702}" destId="{7A54AA27-4E45-DE4F-8412-EBA32B72C466}" srcOrd="2" destOrd="0" parTransId="{578A1CB1-F108-0549-8064-D2408719F179}" sibTransId="{B879EAA4-435A-CE44-8915-CBA88EA93C37}"/>
    <dgm:cxn modelId="{59602350-A4CF-1F49-9FDD-D144E93A7822}" type="presOf" srcId="{A38FB134-A9EF-8444-BCFB-E6799E7211A1}" destId="{F6049550-803E-384D-94B2-76D57B991A32}" srcOrd="0" destOrd="0" presId="urn:microsoft.com/office/officeart/2005/8/layout/vList5"/>
    <dgm:cxn modelId="{EA40255D-1DD9-4D44-A9F5-8EEF6EAAADAA}" srcId="{7A54AA27-4E45-DE4F-8412-EBA32B72C466}" destId="{E31474F3-7FD1-7945-90D6-4BD4A3154A06}" srcOrd="0" destOrd="0" parTransId="{3BDC3C8B-2C7C-8642-B914-F632D8D20115}" sibTransId="{20831799-05C8-8045-A107-5155C9410F9E}"/>
    <dgm:cxn modelId="{002A5B70-DD24-904A-9AAD-42F2DAF7DA32}" type="presOf" srcId="{21AB3EA3-CF16-8947-9543-EBBC459ECCFC}" destId="{1FBE6742-51A1-7943-95DF-044AF2541DA5}" srcOrd="0" destOrd="0" presId="urn:microsoft.com/office/officeart/2005/8/layout/vList5"/>
    <dgm:cxn modelId="{99E5FF7D-F446-1E43-92FE-7C73E351D920}" srcId="{46AE9F52-6D10-2945-8431-1F8453B2B702}" destId="{D16E673E-2274-9A4B-998D-DDD2A34BA78C}" srcOrd="0" destOrd="0" parTransId="{94E5E735-CD08-0C44-8888-B7B7920FB153}" sibTransId="{A570271A-3883-6345-86CF-AADD4907D44E}"/>
    <dgm:cxn modelId="{51B73E8C-D6E4-184A-B68E-65D5B89A72F5}" srcId="{46AE9F52-6D10-2945-8431-1F8453B2B702}" destId="{4F74523E-9907-A449-937C-17E11BC9C8DB}" srcOrd="3" destOrd="0" parTransId="{6592D38E-9C90-9848-AF71-E172EC0AB6B9}" sibTransId="{1C107C83-2EF6-974E-B15E-70D5C0A51083}"/>
    <dgm:cxn modelId="{750CD08E-D764-8143-9706-A621C3E08AB3}" type="presOf" srcId="{8E0FE2AD-DFE6-ED45-A38D-6381C8D91399}" destId="{E4A86706-D8D0-B447-A59B-EF0A2BD14705}" srcOrd="0" destOrd="0" presId="urn:microsoft.com/office/officeart/2005/8/layout/vList5"/>
    <dgm:cxn modelId="{000BC691-3E88-6A43-BC74-A45587CA2768}" type="presOf" srcId="{D93BB97F-230A-E44C-BC84-86F509252091}" destId="{DFC9AEE5-315F-AA42-A388-A8595BE2C66E}" srcOrd="0" destOrd="0" presId="urn:microsoft.com/office/officeart/2005/8/layout/vList5"/>
    <dgm:cxn modelId="{AD73E894-F12C-1545-815B-AD83637D97D3}" srcId="{46AE9F52-6D10-2945-8431-1F8453B2B702}" destId="{8E0FE2AD-DFE6-ED45-A38D-6381C8D91399}" srcOrd="4" destOrd="0" parTransId="{02E8A9AE-5B0D-8941-BA2D-34AE4F44037F}" sibTransId="{D88C0356-2775-9D49-85A7-168A9AE61F50}"/>
    <dgm:cxn modelId="{049C0EA0-002F-C144-A7AC-B03E1B7FD563}" type="presOf" srcId="{FF30EA4C-5302-4B4D-8C7B-27667324C5A7}" destId="{7DD7A40F-480C-784F-8F9E-568D4FCBA18F}" srcOrd="0" destOrd="1" presId="urn:microsoft.com/office/officeart/2005/8/layout/vList5"/>
    <dgm:cxn modelId="{022A7FA2-E6A3-0344-AB34-F937336E2E69}" srcId="{8E0FE2AD-DFE6-ED45-A38D-6381C8D91399}" destId="{A38FB134-A9EF-8444-BCFB-E6799E7211A1}" srcOrd="0" destOrd="0" parTransId="{E923306D-1450-8847-8353-F8DCADAB117F}" sibTransId="{59D498E3-CFEA-1A49-84C6-BF4FEB9D7BC6}"/>
    <dgm:cxn modelId="{95FA59A5-FC4B-1549-9641-44F77D91D5EF}" srcId="{88DD6E50-615C-6945-9BF2-CE0C84A2EF1F}" destId="{21AB3EA3-CF16-8947-9543-EBBC459ECCFC}" srcOrd="0" destOrd="0" parTransId="{C21523F7-47C0-504C-B6F5-9E12195A7A1F}" sibTransId="{CEF7ED8B-8E6E-DB4F-9D79-177311314B38}"/>
    <dgm:cxn modelId="{2D3C8DA6-957C-2D42-A144-261E9585E6B0}" type="presOf" srcId="{46AE9F52-6D10-2945-8431-1F8453B2B702}" destId="{93C6F55D-29C1-6F40-89BF-067AF58D1D0D}" srcOrd="0" destOrd="0" presId="urn:microsoft.com/office/officeart/2005/8/layout/vList5"/>
    <dgm:cxn modelId="{DD2498A9-6ECD-BF4C-8057-AA7694FBD4DA}" type="presOf" srcId="{4F74523E-9907-A449-937C-17E11BC9C8DB}" destId="{FC312AE1-23DF-0749-9BC9-25D746C6E552}" srcOrd="0" destOrd="0" presId="urn:microsoft.com/office/officeart/2005/8/layout/vList5"/>
    <dgm:cxn modelId="{4D519FAD-8C12-2F42-8E48-57976BD87262}" type="presOf" srcId="{CAE451E8-EAF1-5345-8A89-26D80A79A242}" destId="{9739DD11-8B51-5549-B6E7-3376D0153DC8}" srcOrd="0" destOrd="0" presId="urn:microsoft.com/office/officeart/2005/8/layout/vList5"/>
    <dgm:cxn modelId="{9B6EBFB3-F280-EC46-AC35-9C70A75D3EDC}" type="presOf" srcId="{E31474F3-7FD1-7945-90D6-4BD4A3154A06}" destId="{5EDEFB98-CCB3-D84B-98A0-62884BFA41A3}" srcOrd="0" destOrd="0" presId="urn:microsoft.com/office/officeart/2005/8/layout/vList5"/>
    <dgm:cxn modelId="{76EC01B6-B50B-BD46-8629-18216BC9DE9F}" type="presOf" srcId="{F564290C-1BD8-DB49-9DFF-04F469FA74F0}" destId="{582372D7-C701-7B4D-A459-3F4AFD308570}" srcOrd="0" destOrd="0" presId="urn:microsoft.com/office/officeart/2005/8/layout/vList5"/>
    <dgm:cxn modelId="{AFA2B2B8-3497-0C48-8785-D449D260F39B}" type="presOf" srcId="{137AEDDF-D2AD-AA4E-82EF-B6C6840EC87F}" destId="{7DD7A40F-480C-784F-8F9E-568D4FCBA18F}" srcOrd="0" destOrd="0" presId="urn:microsoft.com/office/officeart/2005/8/layout/vList5"/>
    <dgm:cxn modelId="{39AEDFC8-9B8B-D745-AAE2-95C53D982ADA}" type="presOf" srcId="{88DD6E50-615C-6945-9BF2-CE0C84A2EF1F}" destId="{E51A73C7-31D0-3C47-8ECC-CB5EB68FAF96}" srcOrd="0" destOrd="0" presId="urn:microsoft.com/office/officeart/2005/8/layout/vList5"/>
    <dgm:cxn modelId="{435AA4D9-7C0C-4E4D-BE48-C1181954AE03}" srcId="{D16E673E-2274-9A4B-998D-DDD2A34BA78C}" destId="{D93BB97F-230A-E44C-BC84-86F509252091}" srcOrd="0" destOrd="0" parTransId="{2F940F09-2C78-7349-8D05-D1659C2C0DDB}" sibTransId="{D2B9A8AA-5099-854C-B449-179DEB8A193E}"/>
    <dgm:cxn modelId="{97FE5FDD-0CCF-6548-A303-DC2C45BA4BC7}" type="presOf" srcId="{D16E673E-2274-9A4B-998D-DDD2A34BA78C}" destId="{2E754916-D0FA-5245-9379-595C9E012056}" srcOrd="0" destOrd="0" presId="urn:microsoft.com/office/officeart/2005/8/layout/vList5"/>
    <dgm:cxn modelId="{445633F4-F864-2A4D-B5C0-6330D83F72E0}" srcId="{CAE451E8-EAF1-5345-8A89-26D80A79A242}" destId="{FF30EA4C-5302-4B4D-8C7B-27667324C5A7}" srcOrd="1" destOrd="0" parTransId="{43DAD7C2-2F31-4540-A43E-CDB9B4F5C0EE}" sibTransId="{ACBDE418-8431-3342-8E5A-2B73C5F6A583}"/>
    <dgm:cxn modelId="{036A284F-C458-8243-9C68-0580F16623CB}" type="presParOf" srcId="{93C6F55D-29C1-6F40-89BF-067AF58D1D0D}" destId="{D2939F00-5306-C742-94A7-FA81C0877F93}" srcOrd="0" destOrd="0" presId="urn:microsoft.com/office/officeart/2005/8/layout/vList5"/>
    <dgm:cxn modelId="{927DB6EC-4DC8-B040-A52F-F8B9F3A9C1DC}" type="presParOf" srcId="{D2939F00-5306-C742-94A7-FA81C0877F93}" destId="{2E754916-D0FA-5245-9379-595C9E012056}" srcOrd="0" destOrd="0" presId="urn:microsoft.com/office/officeart/2005/8/layout/vList5"/>
    <dgm:cxn modelId="{3394D39B-A2B1-D046-940E-043FDA0AF78A}" type="presParOf" srcId="{D2939F00-5306-C742-94A7-FA81C0877F93}" destId="{DFC9AEE5-315F-AA42-A388-A8595BE2C66E}" srcOrd="1" destOrd="0" presId="urn:microsoft.com/office/officeart/2005/8/layout/vList5"/>
    <dgm:cxn modelId="{74B09E88-A745-B041-954A-BE75B81B0A8F}" type="presParOf" srcId="{93C6F55D-29C1-6F40-89BF-067AF58D1D0D}" destId="{73952186-C916-AB4D-8831-774E8E3551AA}" srcOrd="1" destOrd="0" presId="urn:microsoft.com/office/officeart/2005/8/layout/vList5"/>
    <dgm:cxn modelId="{284A793B-D454-7142-931C-E2AA5437BAA7}" type="presParOf" srcId="{93C6F55D-29C1-6F40-89BF-067AF58D1D0D}" destId="{B6E515CB-1746-F84C-BADF-BBED23E4662F}" srcOrd="2" destOrd="0" presId="urn:microsoft.com/office/officeart/2005/8/layout/vList5"/>
    <dgm:cxn modelId="{EBDB0B37-2F16-B04D-ACF6-6CCE96C3AA24}" type="presParOf" srcId="{B6E515CB-1746-F84C-BADF-BBED23E4662F}" destId="{9739DD11-8B51-5549-B6E7-3376D0153DC8}" srcOrd="0" destOrd="0" presId="urn:microsoft.com/office/officeart/2005/8/layout/vList5"/>
    <dgm:cxn modelId="{5AADB429-E39B-1B44-BB01-0F72132B1607}" type="presParOf" srcId="{B6E515CB-1746-F84C-BADF-BBED23E4662F}" destId="{7DD7A40F-480C-784F-8F9E-568D4FCBA18F}" srcOrd="1" destOrd="0" presId="urn:microsoft.com/office/officeart/2005/8/layout/vList5"/>
    <dgm:cxn modelId="{6582FEF2-2AFA-AE40-9CF8-B5B7CC029FAD}" type="presParOf" srcId="{93C6F55D-29C1-6F40-89BF-067AF58D1D0D}" destId="{740CFC85-38CD-604E-9B2E-27BBB9F21160}" srcOrd="3" destOrd="0" presId="urn:microsoft.com/office/officeart/2005/8/layout/vList5"/>
    <dgm:cxn modelId="{D3F3ACCA-09E6-3841-9CA2-FBA77BDA9F9B}" type="presParOf" srcId="{93C6F55D-29C1-6F40-89BF-067AF58D1D0D}" destId="{01AEDFA0-A7A5-E148-A0E8-841BAD7908CE}" srcOrd="4" destOrd="0" presId="urn:microsoft.com/office/officeart/2005/8/layout/vList5"/>
    <dgm:cxn modelId="{FC27CA9D-AD92-BC43-AE32-15FEBCDBA9D9}" type="presParOf" srcId="{01AEDFA0-A7A5-E148-A0E8-841BAD7908CE}" destId="{A7623931-7F2F-E040-8F86-A3778E7B0362}" srcOrd="0" destOrd="0" presId="urn:microsoft.com/office/officeart/2005/8/layout/vList5"/>
    <dgm:cxn modelId="{334FD17D-935E-0941-AEBA-FFFE440F07DA}" type="presParOf" srcId="{01AEDFA0-A7A5-E148-A0E8-841BAD7908CE}" destId="{5EDEFB98-CCB3-D84B-98A0-62884BFA41A3}" srcOrd="1" destOrd="0" presId="urn:microsoft.com/office/officeart/2005/8/layout/vList5"/>
    <dgm:cxn modelId="{762B8291-3317-1E4A-8714-00C5A0D6E009}" type="presParOf" srcId="{93C6F55D-29C1-6F40-89BF-067AF58D1D0D}" destId="{57174628-E707-594B-A1C1-7724B0729A87}" srcOrd="5" destOrd="0" presId="urn:microsoft.com/office/officeart/2005/8/layout/vList5"/>
    <dgm:cxn modelId="{AD51F743-8540-804C-AD50-57D69A2C7361}" type="presParOf" srcId="{93C6F55D-29C1-6F40-89BF-067AF58D1D0D}" destId="{4E15662D-45D4-A341-9D41-2375D1C50026}" srcOrd="6" destOrd="0" presId="urn:microsoft.com/office/officeart/2005/8/layout/vList5"/>
    <dgm:cxn modelId="{C0BF65C1-E7E2-AF46-B920-6FDB07217F0D}" type="presParOf" srcId="{4E15662D-45D4-A341-9D41-2375D1C50026}" destId="{FC312AE1-23DF-0749-9BC9-25D746C6E552}" srcOrd="0" destOrd="0" presId="urn:microsoft.com/office/officeart/2005/8/layout/vList5"/>
    <dgm:cxn modelId="{33238E91-0074-DF43-9D89-56B0A230ADB7}" type="presParOf" srcId="{4E15662D-45D4-A341-9D41-2375D1C50026}" destId="{582372D7-C701-7B4D-A459-3F4AFD308570}" srcOrd="1" destOrd="0" presId="urn:microsoft.com/office/officeart/2005/8/layout/vList5"/>
    <dgm:cxn modelId="{86ECE77A-C4D8-3E4C-83AE-4C4E997412CB}" type="presParOf" srcId="{93C6F55D-29C1-6F40-89BF-067AF58D1D0D}" destId="{08A70F5F-DA84-6F49-B524-37506B228FD4}" srcOrd="7" destOrd="0" presId="urn:microsoft.com/office/officeart/2005/8/layout/vList5"/>
    <dgm:cxn modelId="{F1176448-D367-5043-94B7-F358A408F370}" type="presParOf" srcId="{93C6F55D-29C1-6F40-89BF-067AF58D1D0D}" destId="{4E43FCF0-BA48-E746-965A-3DFD5CB0D0BC}" srcOrd="8" destOrd="0" presId="urn:microsoft.com/office/officeart/2005/8/layout/vList5"/>
    <dgm:cxn modelId="{1470136B-D50D-2247-B40B-ADF561FE90D2}" type="presParOf" srcId="{4E43FCF0-BA48-E746-965A-3DFD5CB0D0BC}" destId="{E4A86706-D8D0-B447-A59B-EF0A2BD14705}" srcOrd="0" destOrd="0" presId="urn:microsoft.com/office/officeart/2005/8/layout/vList5"/>
    <dgm:cxn modelId="{A8CC881D-EE21-1046-B710-8FBB49BB84C9}" type="presParOf" srcId="{4E43FCF0-BA48-E746-965A-3DFD5CB0D0BC}" destId="{F6049550-803E-384D-94B2-76D57B991A32}" srcOrd="1" destOrd="0" presId="urn:microsoft.com/office/officeart/2005/8/layout/vList5"/>
    <dgm:cxn modelId="{50DEA3E2-BBF6-4C44-9F1A-0CB743BC9C18}" type="presParOf" srcId="{93C6F55D-29C1-6F40-89BF-067AF58D1D0D}" destId="{1D8166A2-2FAA-0E40-8F9B-2591F8FFFF78}" srcOrd="9" destOrd="0" presId="urn:microsoft.com/office/officeart/2005/8/layout/vList5"/>
    <dgm:cxn modelId="{74153ED6-D760-0F40-AB1A-458A885EDDCE}" type="presParOf" srcId="{93C6F55D-29C1-6F40-89BF-067AF58D1D0D}" destId="{4B3BCD1C-4216-3044-9C08-6DDCB91DFD4A}" srcOrd="10" destOrd="0" presId="urn:microsoft.com/office/officeart/2005/8/layout/vList5"/>
    <dgm:cxn modelId="{B3281115-5E01-CD45-A2F1-3CA35C6EC351}" type="presParOf" srcId="{4B3BCD1C-4216-3044-9C08-6DDCB91DFD4A}" destId="{E51A73C7-31D0-3C47-8ECC-CB5EB68FAF96}" srcOrd="0" destOrd="0" presId="urn:microsoft.com/office/officeart/2005/8/layout/vList5"/>
    <dgm:cxn modelId="{87CF18FC-1889-CF4A-AA50-FAAF9FBAFB54}" type="presParOf" srcId="{4B3BCD1C-4216-3044-9C08-6DDCB91DFD4A}" destId="{1FBE6742-51A1-7943-95DF-044AF2541D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C022C-E085-EC4E-A711-217649DBB814}">
      <dsp:nvSpPr>
        <dsp:cNvPr id="0" name=""/>
        <dsp:cNvSpPr/>
      </dsp:nvSpPr>
      <dsp:spPr>
        <a:xfrm>
          <a:off x="4614624" y="3666081"/>
          <a:ext cx="4311878" cy="2694777"/>
        </a:xfrm>
        <a:prstGeom prst="roundRect">
          <a:avLst>
            <a:gd name="adj" fmla="val 10000"/>
          </a:avLst>
        </a:prstGeom>
        <a:solidFill>
          <a:srgbClr val="FF0000">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Who or what threatens us    the most?</a:t>
          </a:r>
        </a:p>
        <a:p>
          <a:pPr marL="171450" lvl="1" indent="-171450" algn="l" defTabSz="711200">
            <a:lnSpc>
              <a:spcPct val="90000"/>
            </a:lnSpc>
            <a:spcBef>
              <a:spcPct val="0"/>
            </a:spcBef>
            <a:spcAft>
              <a:spcPct val="15000"/>
            </a:spcAft>
            <a:buChar char="•"/>
          </a:pPr>
          <a:r>
            <a:rPr lang="en-US" sz="1600" b="1" kern="1200" dirty="0"/>
            <a:t>What challenges are coming that we must respond to?</a:t>
          </a:r>
        </a:p>
        <a:p>
          <a:pPr marL="171450" lvl="1" indent="-171450" algn="l" defTabSz="711200">
            <a:lnSpc>
              <a:spcPct val="90000"/>
            </a:lnSpc>
            <a:spcBef>
              <a:spcPct val="0"/>
            </a:spcBef>
            <a:spcAft>
              <a:spcPct val="15000"/>
            </a:spcAft>
            <a:buChar char="•"/>
          </a:pPr>
          <a:r>
            <a:rPr lang="en-US" sz="1600" b="1" kern="1200" dirty="0"/>
            <a:t>What might block our progress?</a:t>
          </a:r>
        </a:p>
      </dsp:txBody>
      <dsp:txXfrm>
        <a:off x="5967382" y="4398971"/>
        <a:ext cx="2899925" cy="1902692"/>
      </dsp:txXfrm>
    </dsp:sp>
    <dsp:sp modelId="{D3C03320-D608-1642-AAAF-B603B8DA9752}">
      <dsp:nvSpPr>
        <dsp:cNvPr id="0" name=""/>
        <dsp:cNvSpPr/>
      </dsp:nvSpPr>
      <dsp:spPr>
        <a:xfrm>
          <a:off x="48937" y="3701005"/>
          <a:ext cx="4500442" cy="2566761"/>
        </a:xfrm>
        <a:prstGeom prst="roundRect">
          <a:avLst>
            <a:gd name="adj" fmla="val 10000"/>
          </a:avLst>
        </a:prstGeom>
        <a:solidFill>
          <a:srgbClr val="00B050"/>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What opportunities for improvement do we know about but have not addressed?</a:t>
          </a:r>
        </a:p>
        <a:p>
          <a:pPr marL="171450" lvl="1" indent="-171450" algn="l" defTabSz="711200">
            <a:lnSpc>
              <a:spcPct val="90000"/>
            </a:lnSpc>
            <a:spcBef>
              <a:spcPct val="0"/>
            </a:spcBef>
            <a:spcAft>
              <a:spcPct val="15000"/>
            </a:spcAft>
            <a:buChar char="•"/>
          </a:pPr>
          <a:r>
            <a:rPr lang="en-US" sz="1600" b="1" kern="1200" dirty="0"/>
            <a:t>Where with a little work could we change a weakness into a strengths?</a:t>
          </a:r>
        </a:p>
      </dsp:txBody>
      <dsp:txXfrm>
        <a:off x="105320" y="4399078"/>
        <a:ext cx="3037543" cy="1812304"/>
      </dsp:txXfrm>
    </dsp:sp>
    <dsp:sp modelId="{B3455406-DCAB-5C4B-A24B-7C8443FB5185}">
      <dsp:nvSpPr>
        <dsp:cNvPr id="0" name=""/>
        <dsp:cNvSpPr/>
      </dsp:nvSpPr>
      <dsp:spPr>
        <a:xfrm>
          <a:off x="4690407" y="64782"/>
          <a:ext cx="4163323" cy="2473171"/>
        </a:xfrm>
        <a:prstGeom prst="roundRect">
          <a:avLst>
            <a:gd name="adj" fmla="val 10000"/>
          </a:avLst>
        </a:prstGeom>
        <a:solidFill>
          <a:schemeClr val="accent1"/>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1" indent="0" algn="l" defTabSz="711200">
            <a:lnSpc>
              <a:spcPct val="90000"/>
            </a:lnSpc>
            <a:spcBef>
              <a:spcPct val="0"/>
            </a:spcBef>
            <a:spcAft>
              <a:spcPct val="15000"/>
            </a:spcAft>
            <a:buChar char="•"/>
          </a:pPr>
          <a:r>
            <a:rPr lang="en-US" sz="1600" b="1" kern="1200" dirty="0"/>
            <a:t>What do we consider to be our weaknesses?</a:t>
          </a:r>
        </a:p>
        <a:p>
          <a:pPr marL="0" lvl="1" indent="0" algn="l" defTabSz="711200">
            <a:lnSpc>
              <a:spcPct val="90000"/>
            </a:lnSpc>
            <a:spcBef>
              <a:spcPct val="0"/>
            </a:spcBef>
            <a:spcAft>
              <a:spcPct val="15000"/>
            </a:spcAft>
            <a:buChar char="•"/>
          </a:pPr>
          <a:r>
            <a:rPr lang="en-US" sz="1600" b="1" kern="1200" dirty="0"/>
            <a:t>What are we most criticized for or receive the most complaints about?</a:t>
          </a:r>
        </a:p>
        <a:p>
          <a:pPr marL="0" lvl="1" indent="0" algn="l" defTabSz="711200">
            <a:lnSpc>
              <a:spcPct val="90000"/>
            </a:lnSpc>
            <a:spcBef>
              <a:spcPct val="0"/>
            </a:spcBef>
            <a:spcAft>
              <a:spcPct val="15000"/>
            </a:spcAft>
            <a:buChar char="•"/>
          </a:pPr>
          <a:r>
            <a:rPr lang="en-US" sz="1600" b="1" kern="1200" dirty="0"/>
            <a:t>What do we seem to have a hard time doing well?</a:t>
          </a:r>
        </a:p>
      </dsp:txBody>
      <dsp:txXfrm>
        <a:off x="5993732" y="119110"/>
        <a:ext cx="2805670" cy="1746222"/>
      </dsp:txXfrm>
    </dsp:sp>
    <dsp:sp modelId="{2ED7A2B5-ED06-8648-BDBA-382A5A8D5DC5}">
      <dsp:nvSpPr>
        <dsp:cNvPr id="0" name=""/>
        <dsp:cNvSpPr/>
      </dsp:nvSpPr>
      <dsp:spPr>
        <a:xfrm>
          <a:off x="188917" y="119650"/>
          <a:ext cx="4383084" cy="2432814"/>
        </a:xfrm>
        <a:prstGeom prst="roundRect">
          <a:avLst>
            <a:gd name="adj" fmla="val 10000"/>
          </a:avLst>
        </a:prstGeom>
        <a:solidFill>
          <a:schemeClr val="accent4">
            <a:lumMod val="60000"/>
            <a:lumOff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171450" lvl="1" indent="-171450" algn="l" defTabSz="711200">
            <a:lnSpc>
              <a:spcPct val="90000"/>
            </a:lnSpc>
            <a:spcBef>
              <a:spcPct val="0"/>
            </a:spcBef>
            <a:spcAft>
              <a:spcPct val="15000"/>
            </a:spcAft>
            <a:buChar char="•"/>
          </a:pPr>
          <a:r>
            <a:rPr lang="en-US" sz="1600" b="1" kern="1200" dirty="0"/>
            <a:t>What do we consider to be our strengths?</a:t>
          </a:r>
        </a:p>
        <a:p>
          <a:pPr marL="171450" lvl="1" indent="-171450" algn="l" defTabSz="711200">
            <a:lnSpc>
              <a:spcPct val="90000"/>
            </a:lnSpc>
            <a:spcBef>
              <a:spcPct val="0"/>
            </a:spcBef>
            <a:spcAft>
              <a:spcPct val="15000"/>
            </a:spcAft>
            <a:buChar char="•"/>
          </a:pPr>
          <a:r>
            <a:rPr lang="en-US" sz="1600" b="1" kern="1200" dirty="0"/>
            <a:t>What advantages to do have?</a:t>
          </a:r>
        </a:p>
        <a:p>
          <a:pPr marL="171450" lvl="1" indent="-171450" algn="l" defTabSz="711200">
            <a:lnSpc>
              <a:spcPct val="90000"/>
            </a:lnSpc>
            <a:spcBef>
              <a:spcPct val="0"/>
            </a:spcBef>
            <a:spcAft>
              <a:spcPct val="15000"/>
            </a:spcAft>
            <a:buChar char="•"/>
          </a:pPr>
          <a:r>
            <a:rPr lang="en-US" sz="1600" b="1" kern="1200" dirty="0"/>
            <a:t>What do others say our strengths are?</a:t>
          </a:r>
        </a:p>
      </dsp:txBody>
      <dsp:txXfrm>
        <a:off x="242358" y="173091"/>
        <a:ext cx="2961276" cy="1717728"/>
      </dsp:txXfrm>
    </dsp:sp>
    <dsp:sp modelId="{C070DEC9-46AE-3649-8557-A2C1F3390DE5}">
      <dsp:nvSpPr>
        <dsp:cNvPr id="0" name=""/>
        <dsp:cNvSpPr/>
      </dsp:nvSpPr>
      <dsp:spPr>
        <a:xfrm>
          <a:off x="2172714" y="1219105"/>
          <a:ext cx="2399272" cy="1925007"/>
        </a:xfrm>
        <a:prstGeom prst="pieWedge">
          <a:avLst/>
        </a:pr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rPr>
            <a:t>STRENGTHS</a:t>
          </a:r>
        </a:p>
      </dsp:txBody>
      <dsp:txXfrm>
        <a:off x="2875444" y="1782926"/>
        <a:ext cx="1696542" cy="1361186"/>
      </dsp:txXfrm>
    </dsp:sp>
    <dsp:sp modelId="{2D4001A0-CD73-8949-9368-66EFEA371A67}">
      <dsp:nvSpPr>
        <dsp:cNvPr id="0" name=""/>
        <dsp:cNvSpPr/>
      </dsp:nvSpPr>
      <dsp:spPr>
        <a:xfrm rot="5400000">
          <a:off x="4810780" y="1001746"/>
          <a:ext cx="1882162" cy="2359724"/>
        </a:xfrm>
        <a:prstGeom prst="pieWedge">
          <a:avLst/>
        </a:prstGeom>
        <a:gradFill flip="none"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rPr>
            <a:t>WEAKNESSES</a:t>
          </a:r>
        </a:p>
      </dsp:txBody>
      <dsp:txXfrm rot="-5400000">
        <a:off x="4572000" y="1791799"/>
        <a:ext cx="1668577" cy="1330890"/>
      </dsp:txXfrm>
    </dsp:sp>
    <dsp:sp modelId="{E149FCD4-10E2-DE4D-861D-459CAC85F98E}">
      <dsp:nvSpPr>
        <dsp:cNvPr id="0" name=""/>
        <dsp:cNvSpPr/>
      </dsp:nvSpPr>
      <dsp:spPr>
        <a:xfrm rot="10800000">
          <a:off x="4393596" y="3151710"/>
          <a:ext cx="2557900" cy="2042495"/>
        </a:xfrm>
        <a:prstGeom prst="pieWedge">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rPr>
            <a:t>THREATS</a:t>
          </a:r>
        </a:p>
      </dsp:txBody>
      <dsp:txXfrm rot="10800000">
        <a:off x="4393596" y="3151710"/>
        <a:ext cx="1808708" cy="1444262"/>
      </dsp:txXfrm>
    </dsp:sp>
    <dsp:sp modelId="{62DE9C9B-629A-2D43-90C8-5ED73733251E}">
      <dsp:nvSpPr>
        <dsp:cNvPr id="0" name=""/>
        <dsp:cNvSpPr/>
      </dsp:nvSpPr>
      <dsp:spPr>
        <a:xfrm rot="16200000">
          <a:off x="2370080" y="2945124"/>
          <a:ext cx="2044116" cy="2399272"/>
        </a:xfrm>
        <a:prstGeom prst="pieWedg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00000"/>
              </a:solidFill>
            </a:rPr>
            <a:t>OPPORTUNITIES</a:t>
          </a:r>
        </a:p>
      </dsp:txBody>
      <dsp:txXfrm rot="5400000">
        <a:off x="2895232" y="3122702"/>
        <a:ext cx="1696542" cy="1445408"/>
      </dsp:txXfrm>
    </dsp:sp>
    <dsp:sp modelId="{9D7EE3AB-9C28-1F41-A82B-74BDD7524886}">
      <dsp:nvSpPr>
        <dsp:cNvPr id="0" name=""/>
        <dsp:cNvSpPr/>
      </dsp:nvSpPr>
      <dsp:spPr>
        <a:xfrm>
          <a:off x="4097562" y="2629964"/>
          <a:ext cx="948874" cy="825107"/>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402140EE-EA97-BE4B-8E3F-59BAA2929F54}">
      <dsp:nvSpPr>
        <dsp:cNvPr id="0" name=""/>
        <dsp:cNvSpPr/>
      </dsp:nvSpPr>
      <dsp:spPr>
        <a:xfrm rot="10800000">
          <a:off x="4097562" y="2947313"/>
          <a:ext cx="948874" cy="825107"/>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9AEE5-315F-AA42-A388-A8595BE2C66E}">
      <dsp:nvSpPr>
        <dsp:cNvPr id="0" name=""/>
        <dsp:cNvSpPr/>
      </dsp:nvSpPr>
      <dsp:spPr>
        <a:xfrm rot="5400000">
          <a:off x="8418592" y="-2783527"/>
          <a:ext cx="877341" cy="6667500"/>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Identify key indicators, measures, and targets for all goals and strategies</a:t>
          </a:r>
        </a:p>
      </dsp:txBody>
      <dsp:txXfrm rot="-5400000">
        <a:off x="5523513" y="154380"/>
        <a:ext cx="6624672" cy="791685"/>
      </dsp:txXfrm>
    </dsp:sp>
    <dsp:sp modelId="{2E754916-D0FA-5245-9379-595C9E012056}">
      <dsp:nvSpPr>
        <dsp:cNvPr id="0" name=""/>
        <dsp:cNvSpPr/>
      </dsp:nvSpPr>
      <dsp:spPr>
        <a:xfrm>
          <a:off x="986" y="1883"/>
          <a:ext cx="5522527" cy="109667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000000"/>
              </a:solidFill>
            </a:rPr>
            <a:t>Align goals and strategies to a data system</a:t>
          </a:r>
          <a:endParaRPr lang="en-US" sz="2400" i="0" kern="1200" dirty="0">
            <a:solidFill>
              <a:srgbClr val="000000"/>
            </a:solidFill>
          </a:endParaRPr>
        </a:p>
      </dsp:txBody>
      <dsp:txXfrm>
        <a:off x="54521" y="55418"/>
        <a:ext cx="5415457" cy="989607"/>
      </dsp:txXfrm>
    </dsp:sp>
    <dsp:sp modelId="{7DD7A40F-480C-784F-8F9E-568D4FCBA18F}">
      <dsp:nvSpPr>
        <dsp:cNvPr id="0" name=""/>
        <dsp:cNvSpPr/>
      </dsp:nvSpPr>
      <dsp:spPr>
        <a:xfrm rot="5400000">
          <a:off x="8418592" y="-1632016"/>
          <a:ext cx="877341" cy="6667500"/>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a:t>Progress monitor and report growth and achievement while making adjustments to ensure improved results</a:t>
          </a:r>
        </a:p>
        <a:p>
          <a:pPr marL="114300" lvl="1" indent="-114300" algn="l" defTabSz="533400">
            <a:lnSpc>
              <a:spcPct val="90000"/>
            </a:lnSpc>
            <a:spcBef>
              <a:spcPct val="0"/>
            </a:spcBef>
            <a:spcAft>
              <a:spcPct val="15000"/>
            </a:spcAft>
            <a:buChar char="•"/>
          </a:pPr>
          <a:endParaRPr lang="en-US" sz="1200" kern="1200"/>
        </a:p>
      </dsp:txBody>
      <dsp:txXfrm rot="-5400000">
        <a:off x="5523513" y="1305891"/>
        <a:ext cx="6624672" cy="791685"/>
      </dsp:txXfrm>
    </dsp:sp>
    <dsp:sp modelId="{9739DD11-8B51-5549-B6E7-3376D0153DC8}">
      <dsp:nvSpPr>
        <dsp:cNvPr id="0" name=""/>
        <dsp:cNvSpPr/>
      </dsp:nvSpPr>
      <dsp:spPr>
        <a:xfrm>
          <a:off x="986" y="1153394"/>
          <a:ext cx="5522527" cy="109667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a:solidFill>
                <a:srgbClr val="000000"/>
              </a:solidFill>
            </a:rPr>
            <a:t>Align the data system to a progress monitoring and reporting system for all stakeholders.  </a:t>
          </a:r>
          <a:endParaRPr lang="en-US" sz="2400" i="0" kern="1200">
            <a:solidFill>
              <a:srgbClr val="000000"/>
            </a:solidFill>
          </a:endParaRPr>
        </a:p>
      </dsp:txBody>
      <dsp:txXfrm>
        <a:off x="54521" y="1206929"/>
        <a:ext cx="5415457" cy="989607"/>
      </dsp:txXfrm>
    </dsp:sp>
    <dsp:sp modelId="{5EDEFB98-CCB3-D84B-98A0-62884BFA41A3}">
      <dsp:nvSpPr>
        <dsp:cNvPr id="0" name=""/>
        <dsp:cNvSpPr/>
      </dsp:nvSpPr>
      <dsp:spPr>
        <a:xfrm rot="5400000">
          <a:off x="8435108" y="-461455"/>
          <a:ext cx="877341" cy="6629400"/>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i="0" kern="1200" dirty="0">
              <a:solidFill>
                <a:srgbClr val="000000"/>
              </a:solidFill>
            </a:rPr>
            <a:t>Align individual, team, school, and program goals and feedback to the data system	</a:t>
          </a:r>
          <a:r>
            <a:rPr lang="en-US" sz="1600" b="1" i="0" kern="1200" dirty="0">
              <a:solidFill>
                <a:srgbClr val="000000"/>
              </a:solidFill>
            </a:rPr>
            <a:t>		 </a:t>
          </a:r>
          <a:endParaRPr lang="en-US" sz="1600" i="0" kern="1200" dirty="0">
            <a:solidFill>
              <a:srgbClr val="000000"/>
            </a:solidFill>
          </a:endParaRPr>
        </a:p>
      </dsp:txBody>
      <dsp:txXfrm rot="-5400000">
        <a:off x="5559079" y="2457402"/>
        <a:ext cx="6586572" cy="791685"/>
      </dsp:txXfrm>
    </dsp:sp>
    <dsp:sp modelId="{A7623931-7F2F-E040-8F86-A3778E7B0362}">
      <dsp:nvSpPr>
        <dsp:cNvPr id="0" name=""/>
        <dsp:cNvSpPr/>
      </dsp:nvSpPr>
      <dsp:spPr>
        <a:xfrm>
          <a:off x="986" y="2304905"/>
          <a:ext cx="5558093" cy="109667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a:solidFill>
                <a:srgbClr val="000000"/>
              </a:solidFill>
            </a:rPr>
            <a:t>Align the Plan to individual and team performance and program evaluation</a:t>
          </a:r>
          <a:endParaRPr lang="en-US" sz="2400" i="0" kern="1200">
            <a:solidFill>
              <a:srgbClr val="000000"/>
            </a:solidFill>
          </a:endParaRPr>
        </a:p>
      </dsp:txBody>
      <dsp:txXfrm>
        <a:off x="54521" y="2358440"/>
        <a:ext cx="5451023" cy="989607"/>
      </dsp:txXfrm>
    </dsp:sp>
    <dsp:sp modelId="{582372D7-C701-7B4D-A459-3F4AFD308570}">
      <dsp:nvSpPr>
        <dsp:cNvPr id="0" name=""/>
        <dsp:cNvSpPr/>
      </dsp:nvSpPr>
      <dsp:spPr>
        <a:xfrm rot="5400000">
          <a:off x="8418592" y="671005"/>
          <a:ext cx="877341" cy="6667500"/>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i="0" kern="1200" dirty="0">
              <a:solidFill>
                <a:srgbClr val="000000"/>
              </a:solidFill>
            </a:rPr>
            <a:t>Align the plan to school, team, department and program structures and processes to ensure ownership, responsibility and accountability </a:t>
          </a:r>
          <a:endParaRPr lang="en-US" sz="2000" kern="1200" dirty="0"/>
        </a:p>
      </dsp:txBody>
      <dsp:txXfrm rot="-5400000">
        <a:off x="5523513" y="3608912"/>
        <a:ext cx="6624672" cy="791685"/>
      </dsp:txXfrm>
    </dsp:sp>
    <dsp:sp modelId="{FC312AE1-23DF-0749-9BC9-25D746C6E552}">
      <dsp:nvSpPr>
        <dsp:cNvPr id="0" name=""/>
        <dsp:cNvSpPr/>
      </dsp:nvSpPr>
      <dsp:spPr>
        <a:xfrm>
          <a:off x="986" y="3456416"/>
          <a:ext cx="5522527" cy="109667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0" kern="1200">
              <a:solidFill>
                <a:srgbClr val="000000"/>
              </a:solidFill>
            </a:rPr>
            <a:t>Align the Plan to the work structures and shared decision-making processes</a:t>
          </a:r>
          <a:endParaRPr lang="en-US" sz="2400" i="0" kern="1200">
            <a:solidFill>
              <a:srgbClr val="000000"/>
            </a:solidFill>
          </a:endParaRPr>
        </a:p>
      </dsp:txBody>
      <dsp:txXfrm>
        <a:off x="54521" y="3509951"/>
        <a:ext cx="5415457" cy="989607"/>
      </dsp:txXfrm>
    </dsp:sp>
    <dsp:sp modelId="{F6049550-803E-384D-94B2-76D57B991A32}">
      <dsp:nvSpPr>
        <dsp:cNvPr id="0" name=""/>
        <dsp:cNvSpPr/>
      </dsp:nvSpPr>
      <dsp:spPr>
        <a:xfrm rot="5400000">
          <a:off x="8436525" y="1841566"/>
          <a:ext cx="877341" cy="6629400"/>
        </a:xfrm>
        <a:prstGeom prst="round2Same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i="0" kern="1200" dirty="0">
              <a:solidFill>
                <a:srgbClr val="000000"/>
              </a:solidFill>
            </a:rPr>
            <a:t>Make sure strategy actions plans follow a consistent SMART process </a:t>
          </a:r>
          <a:r>
            <a:rPr lang="en-US" sz="2000" b="1" i="1" kern="1200" dirty="0">
              <a:solidFill>
                <a:srgbClr val="000000"/>
              </a:solidFill>
            </a:rPr>
            <a:t>to develop a two-way collaborative communication system  </a:t>
          </a:r>
          <a:endParaRPr lang="en-US" sz="3200" kern="1200" dirty="0">
            <a:solidFill>
              <a:srgbClr val="000000"/>
            </a:solidFill>
          </a:endParaRPr>
        </a:p>
      </dsp:txBody>
      <dsp:txXfrm rot="-5400000">
        <a:off x="5560496" y="4760423"/>
        <a:ext cx="6586572" cy="791685"/>
      </dsp:txXfrm>
    </dsp:sp>
    <dsp:sp modelId="{E4A86706-D8D0-B447-A59B-EF0A2BD14705}">
      <dsp:nvSpPr>
        <dsp:cNvPr id="0" name=""/>
        <dsp:cNvSpPr/>
      </dsp:nvSpPr>
      <dsp:spPr>
        <a:xfrm>
          <a:off x="986" y="4607928"/>
          <a:ext cx="5559510" cy="1096677"/>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1" kern="1200">
              <a:solidFill>
                <a:srgbClr val="000000"/>
              </a:solidFill>
            </a:rPr>
            <a:t>Align the Plan strategies to PDSA action plans </a:t>
          </a:r>
          <a:r>
            <a:rPr lang="en-US" sz="1600" b="1" i="1" kern="1200">
              <a:solidFill>
                <a:srgbClr val="000000"/>
              </a:solidFill>
            </a:rPr>
            <a:t>	</a:t>
          </a:r>
        </a:p>
      </dsp:txBody>
      <dsp:txXfrm>
        <a:off x="54521" y="4661463"/>
        <a:ext cx="5452440" cy="989607"/>
      </dsp:txXfrm>
    </dsp:sp>
    <dsp:sp modelId="{1FBE6742-51A1-7943-95DF-044AF2541DA5}">
      <dsp:nvSpPr>
        <dsp:cNvPr id="0" name=""/>
        <dsp:cNvSpPr/>
      </dsp:nvSpPr>
      <dsp:spPr>
        <a:xfrm rot="5400000">
          <a:off x="8418592" y="2974027"/>
          <a:ext cx="877341" cy="6667500"/>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1" i="0" kern="1200" dirty="0">
              <a:solidFill>
                <a:srgbClr val="000000"/>
              </a:solidFill>
            </a:rPr>
            <a:t>Align budget and meeting agendas to the Plan </a:t>
          </a:r>
          <a:r>
            <a:rPr lang="en-US" sz="2000" b="1" i="1" kern="1200" dirty="0">
              <a:solidFill>
                <a:srgbClr val="000000"/>
              </a:solidFill>
            </a:rPr>
            <a:t>to ensure focus and priority.  </a:t>
          </a:r>
          <a:r>
            <a:rPr lang="en-US" sz="2400" b="1" i="0" kern="1200" dirty="0">
              <a:solidFill>
                <a:srgbClr val="000000"/>
              </a:solidFill>
            </a:rPr>
            <a:t>	</a:t>
          </a:r>
          <a:endParaRPr lang="en-US" sz="2400" kern="1200" dirty="0"/>
        </a:p>
      </dsp:txBody>
      <dsp:txXfrm rot="-5400000">
        <a:off x="5523513" y="5911934"/>
        <a:ext cx="6624672" cy="791685"/>
      </dsp:txXfrm>
    </dsp:sp>
    <dsp:sp modelId="{E51A73C7-31D0-3C47-8ECC-CB5EB68FAF96}">
      <dsp:nvSpPr>
        <dsp:cNvPr id="0" name=""/>
        <dsp:cNvSpPr/>
      </dsp:nvSpPr>
      <dsp:spPr>
        <a:xfrm>
          <a:off x="986" y="5759439"/>
          <a:ext cx="5522527" cy="1096677"/>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i="1" kern="1200">
              <a:solidFill>
                <a:srgbClr val="000000"/>
              </a:solidFill>
            </a:rPr>
            <a:t>Align the</a:t>
          </a:r>
          <a:r>
            <a:rPr lang="en-US" sz="2400" b="1" i="1" kern="1200">
              <a:solidFill>
                <a:schemeClr val="tx1"/>
              </a:solidFill>
            </a:rPr>
            <a:t> Plan </a:t>
          </a:r>
          <a:r>
            <a:rPr lang="en-US" sz="2400" b="1" i="1" kern="1200">
              <a:solidFill>
                <a:srgbClr val="000000"/>
              </a:solidFill>
            </a:rPr>
            <a:t>to resources of time and money</a:t>
          </a:r>
          <a:endParaRPr lang="en-US" sz="2400" kern="1200"/>
        </a:p>
      </dsp:txBody>
      <dsp:txXfrm>
        <a:off x="54521" y="5812974"/>
        <a:ext cx="5415457" cy="989607"/>
      </dsp:txXfrm>
    </dsp:sp>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41F44-5022-D94C-BBF6-B9B4D5056D19}" type="datetimeFigureOut">
              <a:rPr lang="en-US" smtClean="0"/>
              <a:t>12/29/19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E3ECA-A01B-8B4E-BBFD-B1CE0AF8018A}" type="slidenum">
              <a:rPr lang="en-US" smtClean="0"/>
              <a:t>‹#›</a:t>
            </a:fld>
            <a:endParaRPr lang="en-US"/>
          </a:p>
        </p:txBody>
      </p:sp>
    </p:spTree>
    <p:extLst>
      <p:ext uri="{BB962C8B-B14F-4D97-AF65-F5344CB8AC3E}">
        <p14:creationId xmlns:p14="http://schemas.microsoft.com/office/powerpoint/2010/main" val="30178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7477E5A-4A4E-404C-AE3B-4B4A791F37E8}" type="slidenum">
              <a:rPr lang="en-US" altLang="x-none" sz="1200"/>
              <a:pPr eaLnBrk="1" hangingPunct="1"/>
              <a:t>6</a:t>
            </a:fld>
            <a:endParaRPr lang="en-US" altLang="x-none"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123424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56CC370-981F-A748-A003-01979A3B35A7}" type="slidenum">
              <a:rPr lang="en-US" altLang="x-none" sz="1200"/>
              <a:pPr eaLnBrk="1" hangingPunct="1"/>
              <a:t>26</a:t>
            </a:fld>
            <a:endParaRPr lang="en-US" altLang="x-none"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211911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1004066-B4C0-8847-8349-A7831AA41128}" type="slidenum">
              <a:rPr lang="en-US" altLang="x-none" sz="1200"/>
              <a:pPr eaLnBrk="1" hangingPunct="1"/>
              <a:t>29</a:t>
            </a:fld>
            <a:endParaRPr lang="en-US" altLang="x-none"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184664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9A6EF5C-CB94-5E45-8E4F-6973910EF609}" type="slidenum">
              <a:rPr lang="en-US" altLang="x-none" sz="1200">
                <a:ea typeface="ヒラギノ角ゴ Pro W3" charset="-128"/>
              </a:rPr>
              <a:pPr eaLnBrk="1" hangingPunct="1"/>
              <a:t>32</a:t>
            </a:fld>
            <a:endParaRPr lang="en-US" altLang="x-none" sz="1200">
              <a:ea typeface="ヒラギノ角ゴ Pro W3" charset="-128"/>
            </a:endParaRPr>
          </a:p>
        </p:txBody>
      </p:sp>
      <p:sp>
        <p:nvSpPr>
          <p:cNvPr id="52226" name="Rectangle 7"/>
          <p:cNvSpPr txBox="1">
            <a:spLocks noGrp="1" noChangeArrowheads="1"/>
          </p:cNvSpPr>
          <p:nvPr/>
        </p:nvSpPr>
        <p:spPr bwMode="auto">
          <a:xfrm>
            <a:off x="3886200" y="884872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8" tIns="46200" rIns="92398" bIns="46200"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fld id="{A1DE0E4E-E224-E34F-B692-E9F95766C9AC}" type="slidenum">
              <a:rPr lang="en-US" altLang="x-none" sz="1200"/>
              <a:pPr algn="r"/>
              <a:t>32</a:t>
            </a:fld>
            <a:endParaRPr lang="en-US" altLang="x-none"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x-none" b="1">
                <a:latin typeface="Arial" charset="0"/>
                <a:ea typeface="ＭＳ Ｐゴシック" charset="-128"/>
              </a:rPr>
              <a:t>Time: </a:t>
            </a:r>
            <a:r>
              <a:rPr lang="en-US" altLang="x-none">
                <a:latin typeface="Arial" charset="0"/>
                <a:ea typeface="ＭＳ Ｐゴシック" charset="-128"/>
              </a:rPr>
              <a:t>2 minutes</a:t>
            </a:r>
          </a:p>
          <a:p>
            <a:r>
              <a:rPr lang="en-US" altLang="x-none" b="1">
                <a:latin typeface="Arial" charset="0"/>
                <a:ea typeface="ＭＳ Ｐゴシック" charset="-128"/>
              </a:rPr>
              <a:t>Purpose: </a:t>
            </a:r>
            <a:r>
              <a:rPr lang="en-US" altLang="x-none">
                <a:latin typeface="Arial" charset="0"/>
                <a:ea typeface="ＭＳ Ｐゴシック" charset="-128"/>
              </a:rPr>
              <a:t>Establish the context for linking their work today with focus. </a:t>
            </a:r>
          </a:p>
          <a:p>
            <a:r>
              <a:rPr lang="en-US" altLang="x-none" b="1">
                <a:latin typeface="Arial" charset="0"/>
                <a:ea typeface="ＭＳ Ｐゴシック" charset="-128"/>
              </a:rPr>
              <a:t>Lecture Notes:  </a:t>
            </a:r>
            <a:r>
              <a:rPr lang="en-US" altLang="x-none">
                <a:latin typeface="Arial" charset="0"/>
                <a:ea typeface="ＭＳ Ｐゴシック" charset="-128"/>
              </a:rPr>
              <a:t>Senge, who first introduced us to the concept of a </a:t>
            </a:r>
            <a:r>
              <a:rPr lang="ja-JP" altLang="en-US">
                <a:latin typeface="Arial" charset="0"/>
                <a:ea typeface="ＭＳ Ｐゴシック" charset="-128"/>
              </a:rPr>
              <a:t>“</a:t>
            </a:r>
            <a:r>
              <a:rPr lang="en-US" altLang="ja-JP">
                <a:latin typeface="Arial" charset="0"/>
                <a:ea typeface="ＭＳ Ｐゴシック" charset="-128"/>
              </a:rPr>
              <a:t>learning organization</a:t>
            </a:r>
            <a:r>
              <a:rPr lang="ja-JP" altLang="en-US">
                <a:latin typeface="Arial" charset="0"/>
                <a:ea typeface="ＭＳ Ｐゴシック" charset="-128"/>
              </a:rPr>
              <a:t>”</a:t>
            </a:r>
            <a:r>
              <a:rPr lang="en-US" altLang="ja-JP">
                <a:latin typeface="Arial" charset="0"/>
                <a:ea typeface="ＭＳ Ｐゴシック" charset="-128"/>
              </a:rPr>
              <a:t> relating the importance of first building a solid foundation.</a:t>
            </a:r>
          </a:p>
          <a:p>
            <a:r>
              <a:rPr lang="en-US" altLang="x-none" b="1">
                <a:latin typeface="Arial" charset="0"/>
                <a:ea typeface="ＭＳ Ｐゴシック" charset="-128"/>
              </a:rPr>
              <a:t>Activity Notes: </a:t>
            </a:r>
            <a:r>
              <a:rPr lang="en-US" altLang="x-none">
                <a:latin typeface="Arial" charset="0"/>
                <a:ea typeface="ＭＳ Ｐゴシック" charset="-128"/>
              </a:rPr>
              <a:t>Have them read the quote silently and check in with each other at their tables.  </a:t>
            </a:r>
            <a:r>
              <a:rPr lang="ja-JP" altLang="en-US">
                <a:latin typeface="Arial" charset="0"/>
                <a:ea typeface="ＭＳ Ｐゴシック" charset="-128"/>
              </a:rPr>
              <a:t>“</a:t>
            </a:r>
            <a:r>
              <a:rPr lang="en-US" altLang="ja-JP">
                <a:latin typeface="Arial" charset="0"/>
                <a:ea typeface="ＭＳ Ｐゴシック" charset="-128"/>
              </a:rPr>
              <a:t>How do you define GREATNESS?</a:t>
            </a:r>
            <a:r>
              <a:rPr lang="ja-JP" altLang="en-US">
                <a:latin typeface="Arial" charset="0"/>
                <a:ea typeface="ＭＳ Ｐゴシック" charset="-128"/>
              </a:rPr>
              <a:t>”</a:t>
            </a:r>
            <a:endParaRPr lang="en-US" altLang="ja-JP">
              <a:latin typeface="Arial" charset="0"/>
              <a:ea typeface="ＭＳ Ｐゴシック" charset="-128"/>
            </a:endParaRPr>
          </a:p>
          <a:p>
            <a:r>
              <a:rPr lang="en-US" altLang="x-none" b="1">
                <a:latin typeface="Arial" charset="0"/>
                <a:ea typeface="ＭＳ Ｐゴシック" charset="-128"/>
              </a:rPr>
              <a:t>Resources: </a:t>
            </a:r>
            <a:r>
              <a:rPr lang="en-US" altLang="x-none">
                <a:latin typeface="Arial" charset="0"/>
                <a:ea typeface="ＭＳ Ｐゴシック" charset="-128"/>
              </a:rPr>
              <a:t>Participant Manual, cover page in Focus Tab</a:t>
            </a:r>
          </a:p>
          <a:p>
            <a:r>
              <a:rPr lang="en-US" altLang="x-none" b="1">
                <a:latin typeface="Arial" charset="0"/>
                <a:ea typeface="ＭＳ Ｐゴシック" charset="-128"/>
              </a:rPr>
              <a:t>Audience Reaction:</a:t>
            </a:r>
            <a:r>
              <a:rPr lang="en-US" altLang="x-none">
                <a:latin typeface="Arial" charset="0"/>
                <a:ea typeface="ＭＳ Ｐゴシック" charset="-128"/>
              </a:rPr>
              <a:t> </a:t>
            </a:r>
          </a:p>
          <a:p>
            <a:endParaRPr lang="en-US" altLang="x-none" b="1">
              <a:latin typeface="Arial" charset="0"/>
              <a:ea typeface="ＭＳ Ｐゴシック" charset="-128"/>
            </a:endParaRPr>
          </a:p>
          <a:p>
            <a:endParaRPr lang="en-US" altLang="x-none" b="1">
              <a:latin typeface="Arial" charset="0"/>
              <a:ea typeface="ＭＳ Ｐゴシック" charset="-128"/>
            </a:endParaRPr>
          </a:p>
          <a:p>
            <a:endParaRPr lang="en-US" altLang="x-none">
              <a:latin typeface="Arial" charset="0"/>
              <a:ea typeface="ＭＳ Ｐゴシック" charset="-128"/>
            </a:endParaRPr>
          </a:p>
        </p:txBody>
      </p:sp>
    </p:spTree>
    <p:extLst>
      <p:ext uri="{BB962C8B-B14F-4D97-AF65-F5344CB8AC3E}">
        <p14:creationId xmlns:p14="http://schemas.microsoft.com/office/powerpoint/2010/main" val="215384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03619F4-CC6D-2247-9DD0-EE94B6D68B74}" type="slidenum">
              <a:rPr lang="en-US" altLang="x-none" sz="1200"/>
              <a:pPr eaLnBrk="1" hangingPunct="1"/>
              <a:t>34</a:t>
            </a:fld>
            <a:endParaRPr lang="en-US" altLang="x-none" sz="1200"/>
          </a:p>
        </p:txBody>
      </p:sp>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b="1">
                <a:latin typeface="Arial" charset="0"/>
                <a:ea typeface="ＭＳ Ｐゴシック" charset="-128"/>
                <a:sym typeface="Wingdings 3" charset="2"/>
              </a:rPr>
              <a:t> </a:t>
            </a:r>
            <a:r>
              <a:rPr lang="en-US" altLang="x-none" b="1" i="1">
                <a:latin typeface="Arial" charset="0"/>
                <a:ea typeface="ＭＳ Ｐゴシック" charset="-128"/>
                <a:sym typeface="Wingdings 3" charset="2"/>
              </a:rPr>
              <a:t>ANIMATED SLIDE</a:t>
            </a:r>
            <a:endParaRPr lang="en-US" altLang="x-none" b="1">
              <a:latin typeface="Arial" charset="0"/>
              <a:ea typeface="ＭＳ Ｐゴシック" charset="-128"/>
            </a:endParaRPr>
          </a:p>
          <a:p>
            <a:pPr eaLnBrk="1" hangingPunct="1">
              <a:spcBef>
                <a:spcPct val="0"/>
              </a:spcBef>
            </a:pPr>
            <a:endParaRPr lang="en-US" altLang="x-none" b="1">
              <a:latin typeface="Arial" charset="0"/>
              <a:ea typeface="ＭＳ Ｐゴシック" charset="-128"/>
            </a:endParaRPr>
          </a:p>
          <a:p>
            <a:pPr eaLnBrk="1" hangingPunct="1">
              <a:spcBef>
                <a:spcPct val="0"/>
              </a:spcBef>
            </a:pPr>
            <a:r>
              <a:rPr lang="en-US" altLang="x-none" b="1">
                <a:latin typeface="Arial" charset="0"/>
                <a:ea typeface="ＭＳ Ｐゴシック" charset="-128"/>
              </a:rPr>
              <a:t>FACILITATOR NOTES:</a:t>
            </a:r>
            <a:r>
              <a:rPr lang="en-US" altLang="x-none">
                <a:latin typeface="Arial" charset="0"/>
                <a:ea typeface="ＭＳ Ｐゴシック" charset="-128"/>
              </a:rPr>
              <a:t> </a:t>
            </a:r>
          </a:p>
          <a:p>
            <a:pPr eaLnBrk="1" hangingPunct="1"/>
            <a:endParaRPr lang="en-US" altLang="x-none">
              <a:latin typeface="Arial" charset="0"/>
              <a:ea typeface="ＭＳ Ｐゴシック" charset="-128"/>
            </a:endParaRPr>
          </a:p>
        </p:txBody>
      </p:sp>
      <p:sp>
        <p:nvSpPr>
          <p:cNvPr id="55300"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DE45E587-07AA-0348-A801-65C92EC34DF3}" type="slidenum">
              <a:rPr lang="en-US" altLang="x-none" sz="1200"/>
              <a:pPr algn="r" eaLnBrk="1" hangingPunct="1"/>
              <a:t>34</a:t>
            </a:fld>
            <a:endParaRPr lang="en-US" altLang="x-none" sz="1200"/>
          </a:p>
        </p:txBody>
      </p:sp>
    </p:spTree>
    <p:extLst>
      <p:ext uri="{BB962C8B-B14F-4D97-AF65-F5344CB8AC3E}">
        <p14:creationId xmlns:p14="http://schemas.microsoft.com/office/powerpoint/2010/main" val="163309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62F0F-C52D-AE47-A1ED-18BEBE646649}" type="slidenum">
              <a:rPr lang="en-US" smtClean="0"/>
              <a:t>47</a:t>
            </a:fld>
            <a:endParaRPr lang="en-US" dirty="0"/>
          </a:p>
        </p:txBody>
      </p:sp>
    </p:spTree>
    <p:extLst>
      <p:ext uri="{BB962C8B-B14F-4D97-AF65-F5344CB8AC3E}">
        <p14:creationId xmlns:p14="http://schemas.microsoft.com/office/powerpoint/2010/main" val="531267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FDC3F2-8C7B-7744-B64D-1A033A585835}"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201040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FDC3F2-8C7B-7744-B64D-1A033A585835}"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1793964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FDC3F2-8C7B-7744-B64D-1A033A585835}"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48955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FDC3F2-8C7B-7744-B64D-1A033A585835}"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89691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DC3F2-8C7B-7744-B64D-1A033A585835}"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126586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FDC3F2-8C7B-7744-B64D-1A033A585835}" type="datetimeFigureOut">
              <a:rPr lang="en-US" smtClean="0"/>
              <a:t>12/29/19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242815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FDC3F2-8C7B-7744-B64D-1A033A585835}" type="datetimeFigureOut">
              <a:rPr lang="en-US" smtClean="0"/>
              <a:t>12/29/19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78590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FDC3F2-8C7B-7744-B64D-1A033A585835}" type="datetimeFigureOut">
              <a:rPr lang="en-US" smtClean="0"/>
              <a:t>12/29/19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162993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DC3F2-8C7B-7744-B64D-1A033A585835}" type="datetimeFigureOut">
              <a:rPr lang="en-US" smtClean="0"/>
              <a:t>12/29/19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93747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FDC3F2-8C7B-7744-B64D-1A033A585835}" type="datetimeFigureOut">
              <a:rPr lang="en-US" smtClean="0"/>
              <a:t>12/29/19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2123314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FDC3F2-8C7B-7744-B64D-1A033A585835}" type="datetimeFigureOut">
              <a:rPr lang="en-US" smtClean="0"/>
              <a:t>12/29/19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17996-DC54-D844-9280-F5702ECDFFC7}" type="slidenum">
              <a:rPr lang="en-US" smtClean="0"/>
              <a:t>‹#›</a:t>
            </a:fld>
            <a:endParaRPr lang="en-US"/>
          </a:p>
        </p:txBody>
      </p:sp>
    </p:spTree>
    <p:extLst>
      <p:ext uri="{BB962C8B-B14F-4D97-AF65-F5344CB8AC3E}">
        <p14:creationId xmlns:p14="http://schemas.microsoft.com/office/powerpoint/2010/main" val="181129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DC3F2-8C7B-7744-B64D-1A033A585835}" type="datetimeFigureOut">
              <a:rPr lang="en-US" smtClean="0"/>
              <a:t>12/29/19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17996-DC54-D844-9280-F5702ECDFFC7}" type="slidenum">
              <a:rPr lang="en-US" smtClean="0"/>
              <a:t>‹#›</a:t>
            </a:fld>
            <a:endParaRPr lang="en-US"/>
          </a:p>
        </p:txBody>
      </p:sp>
    </p:spTree>
    <p:extLst>
      <p:ext uri="{BB962C8B-B14F-4D97-AF65-F5344CB8AC3E}">
        <p14:creationId xmlns:p14="http://schemas.microsoft.com/office/powerpoint/2010/main" val="137382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www.nytimes.com/2015/12/27/us/as-graduation-rates-rise-experts-fear-standards-have-fallen.html?_r=0"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www.gallup.com/opinion/gallup/189947/students-succeed-lack-ways.aspx" TargetMode="External"/><Relationship Id="rId5" Type="http://schemas.openxmlformats.org/officeDocument/2006/relationships/hyperlink" Target="https://sheg.stanford.edu/upload/V3LessonPlans/Executive%20Summary%2011.21.16.pdf" TargetMode="External"/><Relationship Id="rId4" Type="http://schemas.openxmlformats.org/officeDocument/2006/relationships/hyperlink" Target="http://www.gallup.com/opinion/gallup/170525/school-cliff-student-engagement-drops-school-year.asp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earningpolicyinstitute.org/product/coming-crisis-teaching" TargetMode="External"/><Relationship Id="rId7" Type="http://schemas.openxmlformats.org/officeDocument/2006/relationships/hyperlink" Target="http://www.gallup.com/poll/167630/business-leaders-doubt-colleges-prepare-students.aspx"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oecd.org/pisa/" TargetMode="External"/><Relationship Id="rId5" Type="http://schemas.openxmlformats.org/officeDocument/2006/relationships/hyperlink" Target="http://www.pewsocialtrends.org/2019/02/20/most-u-s-teens-see-anxiety-and-depression-as-a-major-problem-among-their-peers/" TargetMode="External"/><Relationship Id="rId4" Type="http://schemas.openxmlformats.org/officeDocument/2006/relationships/hyperlink" Target="https://bostonreview.net/education-opportunity/marshall-steinbaum-whos-afraid-student-debt-crisi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bit.ly/2MHC4RO"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1169539"/>
            <a:ext cx="3425609" cy="22740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29" y="1383844"/>
            <a:ext cx="3433324" cy="1845411"/>
          </a:xfrm>
          <a:prstGeom prst="rect">
            <a:avLst/>
          </a:prstGeom>
        </p:spPr>
      </p:pic>
      <p:cxnSp>
        <p:nvCxnSpPr>
          <p:cNvPr id="80" name="Straight Connector 7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68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725" y="616905"/>
            <a:ext cx="3423916" cy="3423916"/>
          </a:xfrm>
          <a:prstGeom prst="rect">
            <a:avLst/>
          </a:prstGeom>
        </p:spPr>
      </p:pic>
      <p:sp>
        <p:nvSpPr>
          <p:cNvPr id="15363" name="Rectangle 5"/>
          <p:cNvSpPr>
            <a:spLocks noChangeArrowheads="1"/>
          </p:cNvSpPr>
          <p:nvPr/>
        </p:nvSpPr>
        <p:spPr bwMode="auto">
          <a:xfrm>
            <a:off x="1524001" y="63604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5361" name="Slide Number Placeholder 5"/>
          <p:cNvSpPr>
            <a:spLocks noGrp="1"/>
          </p:cNvSpPr>
          <p:nvPr>
            <p:ph type="sldNum" sz="quarter" idx="12"/>
          </p:nvPr>
        </p:nvSpPr>
        <p:spPr>
          <a:xfrm>
            <a:off x="8610600" y="6522430"/>
            <a:ext cx="2743200" cy="3474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pPr>
            <a:fld id="{CD8D97D5-FDB3-C44F-BCF2-95DEB98342C9}" type="slidenum">
              <a:rPr lang="en-US" altLang="x-none" sz="2000"/>
              <a:pPr eaLnBrk="1" hangingPunct="1">
                <a:lnSpc>
                  <a:spcPct val="80000"/>
                </a:lnSpc>
              </a:pPr>
              <a:t>1</a:t>
            </a:fld>
            <a:endParaRPr lang="en-US" altLang="x-none" sz="2000"/>
          </a:p>
        </p:txBody>
      </p:sp>
      <p:sp>
        <p:nvSpPr>
          <p:cNvPr id="15365" name="Rectangle 2"/>
          <p:cNvSpPr>
            <a:spLocks noGrp="1" noChangeArrowheads="1"/>
          </p:cNvSpPr>
          <p:nvPr>
            <p:ph type="ctrTitle"/>
          </p:nvPr>
        </p:nvSpPr>
        <p:spPr bwMode="auto">
          <a:xfrm>
            <a:off x="677007" y="5719520"/>
            <a:ext cx="11139854" cy="930447"/>
          </a:xfrm>
        </p:spPr>
        <p:txBody>
          <a:bodyPr vert="horz" lIns="91440" tIns="45720" rIns="91440" bIns="45720" numCol="1" rtlCol="0" anchorCtr="0" compatLnSpc="1">
            <a:prstTxWarp prst="textNoShape">
              <a:avLst/>
            </a:prstTxWarp>
            <a:normAutofit fontScale="90000"/>
          </a:bodyPr>
          <a:lstStyle/>
          <a:p>
            <a:pPr eaLnBrk="1" hangingPunct="1">
              <a:lnSpc>
                <a:spcPct val="70000"/>
              </a:lnSpc>
            </a:pPr>
            <a:r>
              <a:rPr lang="en-US" altLang="x-none" sz="3800" dirty="0">
                <a:solidFill>
                  <a:schemeClr val="bg1"/>
                </a:solidFill>
                <a:ea typeface="ＭＳ Ｐゴシック" charset="-128"/>
              </a:rPr>
              <a:t>  </a:t>
            </a:r>
            <a:r>
              <a:rPr lang="en-US" altLang="x-none" sz="8000" dirty="0">
                <a:solidFill>
                  <a:schemeClr val="bg1"/>
                </a:solidFill>
                <a:ea typeface="ＭＳ Ｐゴシック" charset="-128"/>
              </a:rPr>
              <a:t>Strategic Planning</a:t>
            </a:r>
            <a:br>
              <a:rPr lang="en-US" altLang="x-none" sz="8000" dirty="0">
                <a:solidFill>
                  <a:schemeClr val="bg1"/>
                </a:solidFill>
                <a:ea typeface="ＭＳ Ｐゴシック" charset="-128"/>
              </a:rPr>
            </a:br>
            <a:r>
              <a:rPr lang="en-US" altLang="x-none" sz="8000" dirty="0">
                <a:solidFill>
                  <a:schemeClr val="bg1"/>
                </a:solidFill>
                <a:ea typeface="ＭＳ Ｐゴシック" charset="-128"/>
              </a:rPr>
              <a:t>Orientation  </a:t>
            </a:r>
            <a:endParaRPr lang="en-US" altLang="x-none" sz="3800" dirty="0">
              <a:solidFill>
                <a:schemeClr val="bg1"/>
              </a:solidFill>
              <a:ea typeface="ＭＳ Ｐゴシック" charset="-128"/>
            </a:endParaRPr>
          </a:p>
        </p:txBody>
      </p:sp>
    </p:spTree>
    <p:extLst>
      <p:ext uri="{BB962C8B-B14F-4D97-AF65-F5344CB8AC3E}">
        <p14:creationId xmlns:p14="http://schemas.microsoft.com/office/powerpoint/2010/main" val="64540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6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646" y="1092678"/>
            <a:ext cx="4707953" cy="4672644"/>
          </a:xfrm>
          <a:prstGeom prst="rect">
            <a:avLst/>
          </a:prstGeom>
        </p:spPr>
      </p:pic>
      <p:sp>
        <p:nvSpPr>
          <p:cNvPr id="25601" name="Content Placeholder 2"/>
          <p:cNvSpPr>
            <a:spLocks noGrp="1"/>
          </p:cNvSpPr>
          <p:nvPr>
            <p:ph idx="4294967295"/>
          </p:nvPr>
        </p:nvSpPr>
        <p:spPr>
          <a:xfrm>
            <a:off x="633984" y="533399"/>
            <a:ext cx="9272016" cy="5504543"/>
          </a:xfrm>
        </p:spPr>
        <p:txBody>
          <a:bodyPr>
            <a:normAutofit/>
          </a:bodyPr>
          <a:lstStyle/>
          <a:p>
            <a:pPr>
              <a:buFontTx/>
              <a:buNone/>
            </a:pPr>
            <a:r>
              <a:rPr lang="en-US" altLang="x-none" sz="4100" b="1" u="sng" dirty="0">
                <a:ea typeface="ＭＳ Ｐゴシック" charset="-128"/>
              </a:rPr>
              <a:t>Strategic Plans </a:t>
            </a:r>
            <a:r>
              <a:rPr lang="en-US" altLang="x-none" sz="3800" dirty="0">
                <a:ea typeface="ＭＳ Ｐゴシック" charset="-128"/>
              </a:rPr>
              <a:t>need to be short and concise.</a:t>
            </a:r>
          </a:p>
          <a:p>
            <a:pPr>
              <a:buFontTx/>
              <a:buNone/>
            </a:pPr>
            <a:r>
              <a:rPr lang="en-US" altLang="x-none" sz="3800" dirty="0">
                <a:ea typeface="ＭＳ Ｐゴシック" charset="-128"/>
              </a:rPr>
              <a:t>  They need to set a </a:t>
            </a:r>
            <a:r>
              <a:rPr lang="en-US" altLang="x-none" sz="3800" b="1" dirty="0">
                <a:solidFill>
                  <a:srgbClr val="FF0000"/>
                </a:solidFill>
                <a:ea typeface="ＭＳ Ｐゴシック" charset="-128"/>
              </a:rPr>
              <a:t>BIG PICTURE </a:t>
            </a:r>
          </a:p>
          <a:p>
            <a:pPr>
              <a:buFontTx/>
              <a:buNone/>
            </a:pPr>
            <a:r>
              <a:rPr lang="en-US" altLang="x-none" sz="3800" b="1" dirty="0">
                <a:solidFill>
                  <a:srgbClr val="FF0000"/>
                </a:solidFill>
                <a:ea typeface="ＭＳ Ｐゴシック" charset="-128"/>
              </a:rPr>
              <a:t>  </a:t>
            </a:r>
            <a:r>
              <a:rPr lang="en-US" altLang="x-none" sz="3800" dirty="0">
                <a:ea typeface="ＭＳ Ｐゴシック" charset="-128"/>
              </a:rPr>
              <a:t>for </a:t>
            </a:r>
            <a:r>
              <a:rPr lang="en-US" altLang="x-none" sz="3800" dirty="0">
                <a:solidFill>
                  <a:srgbClr val="0000FF"/>
                </a:solidFill>
                <a:ea typeface="ＭＳ Ｐゴシック" charset="-128"/>
              </a:rPr>
              <a:t>where</a:t>
            </a:r>
            <a:r>
              <a:rPr lang="en-US" altLang="x-none" sz="3800" dirty="0">
                <a:ea typeface="ＭＳ Ｐゴシック" charset="-128"/>
              </a:rPr>
              <a:t> the organization </a:t>
            </a:r>
          </a:p>
          <a:p>
            <a:pPr>
              <a:buFontTx/>
              <a:buNone/>
            </a:pPr>
            <a:r>
              <a:rPr lang="en-US" altLang="x-none" sz="3800" dirty="0">
                <a:ea typeface="ＭＳ Ｐゴシック" charset="-128"/>
              </a:rPr>
              <a:t>  is headed </a:t>
            </a:r>
          </a:p>
          <a:p>
            <a:pPr>
              <a:buFontTx/>
              <a:buNone/>
            </a:pPr>
            <a:r>
              <a:rPr lang="en-US" altLang="x-none" sz="3800" dirty="0">
                <a:ea typeface="ＭＳ Ｐゴシック" charset="-128"/>
              </a:rPr>
              <a:t>  and </a:t>
            </a:r>
            <a:r>
              <a:rPr lang="en-US" altLang="x-none" sz="3800" dirty="0">
                <a:solidFill>
                  <a:srgbClr val="0000FF"/>
                </a:solidFill>
                <a:ea typeface="ＭＳ Ｐゴシック" charset="-128"/>
              </a:rPr>
              <a:t>how</a:t>
            </a:r>
            <a:r>
              <a:rPr lang="en-US" altLang="x-none" sz="3800" dirty="0">
                <a:ea typeface="ＭＳ Ｐゴシック" charset="-128"/>
              </a:rPr>
              <a:t> the organization </a:t>
            </a:r>
          </a:p>
          <a:p>
            <a:pPr>
              <a:buFontTx/>
              <a:buNone/>
            </a:pPr>
            <a:r>
              <a:rPr lang="en-US" altLang="x-none" sz="3800" dirty="0">
                <a:solidFill>
                  <a:srgbClr val="0000FF"/>
                </a:solidFill>
                <a:ea typeface="ＭＳ Ｐゴシック" charset="-128"/>
              </a:rPr>
              <a:t>  will measure </a:t>
            </a:r>
          </a:p>
          <a:p>
            <a:pPr>
              <a:buFontTx/>
              <a:buNone/>
            </a:pPr>
            <a:r>
              <a:rPr lang="en-US" altLang="x-none" sz="3800" dirty="0">
                <a:solidFill>
                  <a:srgbClr val="0000FF"/>
                </a:solidFill>
                <a:ea typeface="ＭＳ Ｐゴシック" charset="-128"/>
              </a:rPr>
              <a:t>  </a:t>
            </a:r>
            <a:r>
              <a:rPr lang="en-US" altLang="x-none" sz="3800" dirty="0">
                <a:solidFill>
                  <a:srgbClr val="00B050"/>
                </a:solidFill>
                <a:ea typeface="ＭＳ Ｐゴシック" charset="-128"/>
              </a:rPr>
              <a:t>its success</a:t>
            </a:r>
            <a:r>
              <a:rPr lang="en-US" altLang="x-none" sz="3800" dirty="0">
                <a:solidFill>
                  <a:srgbClr val="0000FF"/>
                </a:solidFill>
                <a:ea typeface="ＭＳ Ｐゴシック" charset="-128"/>
              </a:rPr>
              <a:t>.</a:t>
            </a:r>
          </a:p>
          <a:p>
            <a:endParaRPr lang="en-US" altLang="x-none" dirty="0">
              <a:ea typeface="ＭＳ Ｐゴシック" charset="-128"/>
            </a:endParaRPr>
          </a:p>
        </p:txBody>
      </p:sp>
    </p:spTree>
    <p:extLst>
      <p:ext uri="{BB962C8B-B14F-4D97-AF65-F5344CB8AC3E}">
        <p14:creationId xmlns:p14="http://schemas.microsoft.com/office/powerpoint/2010/main" val="3130766054"/>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0" y="0"/>
          <a:ext cx="12177486" cy="6867081"/>
        </p:xfrm>
        <a:graphic>
          <a:graphicData uri="http://schemas.openxmlformats.org/drawingml/2006/table">
            <a:tbl>
              <a:tblPr firstRow="1" bandRow="1">
                <a:tableStyleId>{5C22544A-7EE6-4342-B048-85BDC9FD1C3A}</a:tableStyleId>
              </a:tblPr>
              <a:tblGrid>
                <a:gridCol w="1117600">
                  <a:extLst>
                    <a:ext uri="{9D8B030D-6E8A-4147-A177-3AD203B41FA5}">
                      <a16:colId xmlns:a16="http://schemas.microsoft.com/office/drawing/2014/main" val="20000"/>
                    </a:ext>
                  </a:extLst>
                </a:gridCol>
                <a:gridCol w="11059886">
                  <a:extLst>
                    <a:ext uri="{9D8B030D-6E8A-4147-A177-3AD203B41FA5}">
                      <a16:colId xmlns:a16="http://schemas.microsoft.com/office/drawing/2014/main" val="20001"/>
                    </a:ext>
                  </a:extLst>
                </a:gridCol>
              </a:tblGrid>
              <a:tr h="752938">
                <a:tc gridSpan="2">
                  <a:txBody>
                    <a:bodyPr/>
                    <a:lstStyle/>
                    <a:p>
                      <a:pPr algn="ctr"/>
                      <a:r>
                        <a:rPr lang="en-US" sz="4400" u="sng" dirty="0">
                          <a:solidFill>
                            <a:schemeClr val="accent4">
                              <a:lumMod val="60000"/>
                              <a:lumOff val="40000"/>
                            </a:schemeClr>
                          </a:solidFill>
                        </a:rPr>
                        <a:t>TOP TEN </a:t>
                      </a:r>
                      <a:r>
                        <a:rPr lang="en-US" sz="4400" dirty="0">
                          <a:solidFill>
                            <a:schemeClr val="accent4">
                              <a:lumMod val="60000"/>
                              <a:lumOff val="40000"/>
                            </a:schemeClr>
                          </a:solidFill>
                        </a:rPr>
                        <a:t>Reasons Strategic</a:t>
                      </a:r>
                      <a:r>
                        <a:rPr lang="en-US" sz="4400" baseline="0" dirty="0">
                          <a:solidFill>
                            <a:schemeClr val="accent4">
                              <a:lumMod val="60000"/>
                              <a:lumOff val="40000"/>
                            </a:schemeClr>
                          </a:solidFill>
                        </a:rPr>
                        <a:t> Plans </a:t>
                      </a:r>
                      <a:r>
                        <a:rPr lang="en-US" sz="4400" u="sng" baseline="0" dirty="0">
                          <a:solidFill>
                            <a:srgbClr val="FF0000"/>
                          </a:solidFill>
                        </a:rPr>
                        <a:t>FAIL</a:t>
                      </a:r>
                      <a:endParaRPr lang="en-US" sz="4400" u="sng" dirty="0">
                        <a:solidFill>
                          <a:srgbClr val="FF0000"/>
                        </a:solidFill>
                      </a:endParaRP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28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38867">
                <a:tc>
                  <a:txBody>
                    <a:bodyPr/>
                    <a:lstStyle/>
                    <a:p>
                      <a:pPr algn="ctr"/>
                      <a:r>
                        <a:rPr lang="en-US" sz="1800" b="1" dirty="0">
                          <a:solidFill>
                            <a:srgbClr val="FF0000"/>
                          </a:solidFill>
                        </a:rPr>
                        <a:t>1.</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Partial</a:t>
                      </a:r>
                      <a:r>
                        <a:rPr lang="en-US" sz="2400" b="1" baseline="0" dirty="0"/>
                        <a:t> commitment/ little ownership or buy-in</a:t>
                      </a:r>
                      <a:endParaRPr lang="en-US" sz="2400" b="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38867">
                <a:tc>
                  <a:txBody>
                    <a:bodyPr/>
                    <a:lstStyle/>
                    <a:p>
                      <a:pPr algn="ctr"/>
                      <a:r>
                        <a:rPr lang="en-US" sz="1800" b="1" dirty="0">
                          <a:solidFill>
                            <a:srgbClr val="FF0000"/>
                          </a:solidFill>
                        </a:rPr>
                        <a:t>2.</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Writing the plan and putting</a:t>
                      </a:r>
                      <a:r>
                        <a:rPr lang="en-US" sz="2400" b="1" baseline="0" dirty="0"/>
                        <a:t> it on the shelf</a:t>
                      </a:r>
                      <a:endParaRPr lang="en-US" sz="2400" b="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38867">
                <a:tc>
                  <a:txBody>
                    <a:bodyPr/>
                    <a:lstStyle/>
                    <a:p>
                      <a:pPr algn="ctr"/>
                      <a:r>
                        <a:rPr lang="en-US" sz="1800" b="1" dirty="0">
                          <a:solidFill>
                            <a:srgbClr val="FF0000"/>
                          </a:solidFill>
                        </a:rPr>
                        <a:t>3.</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Focused on insufficient</a:t>
                      </a:r>
                      <a:r>
                        <a:rPr lang="en-US" sz="2400" b="1" baseline="0" dirty="0"/>
                        <a:t> data and information</a:t>
                      </a:r>
                      <a:endParaRPr lang="en-US" sz="2400" b="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538867">
                <a:tc>
                  <a:txBody>
                    <a:bodyPr/>
                    <a:lstStyle/>
                    <a:p>
                      <a:pPr algn="ctr"/>
                      <a:r>
                        <a:rPr lang="en-US" sz="1800" b="1" dirty="0">
                          <a:solidFill>
                            <a:srgbClr val="FF0000"/>
                          </a:solidFill>
                        </a:rPr>
                        <a:t>4.</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t>Too many goals and strategies/overly complex</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871046">
                <a:tc>
                  <a:txBody>
                    <a:bodyPr/>
                    <a:lstStyle/>
                    <a:p>
                      <a:pPr algn="ctr"/>
                      <a:r>
                        <a:rPr lang="en-US" sz="1800" b="1" dirty="0">
                          <a:solidFill>
                            <a:srgbClr val="FF0000"/>
                          </a:solidFill>
                        </a:rPr>
                        <a:t>5.</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No accountability</a:t>
                      </a:r>
                      <a:r>
                        <a:rPr lang="en-US" sz="2400" b="1" baseline="0" dirty="0"/>
                        <a:t> or follow through/ lack of measures</a:t>
                      </a:r>
                      <a:endParaRPr lang="en-US" sz="2400" b="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85343">
                <a:tc>
                  <a:txBody>
                    <a:bodyPr/>
                    <a:lstStyle/>
                    <a:p>
                      <a:pPr algn="ctr"/>
                      <a:r>
                        <a:rPr lang="en-US" sz="1800" b="1" dirty="0">
                          <a:solidFill>
                            <a:srgbClr val="FF0000"/>
                          </a:solidFill>
                        </a:rPr>
                        <a:t>6.</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t>Lack of resources or alignment</a:t>
                      </a:r>
                      <a:r>
                        <a:rPr lang="en-US" sz="2400" b="1" baseline="0" dirty="0"/>
                        <a:t> with budget</a:t>
                      </a:r>
                      <a:endParaRPr lang="en-US" sz="2400" b="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38867">
                <a:tc>
                  <a:txBody>
                    <a:bodyPr/>
                    <a:lstStyle/>
                    <a:p>
                      <a:pPr algn="ctr"/>
                      <a:r>
                        <a:rPr lang="en-US" sz="1800" b="1" dirty="0">
                          <a:solidFill>
                            <a:srgbClr val="FF0000"/>
                          </a:solidFill>
                        </a:rPr>
                        <a:t>7.</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t>Lack of stakeholder input and feedback</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538867">
                <a:tc>
                  <a:txBody>
                    <a:bodyPr/>
                    <a:lstStyle/>
                    <a:p>
                      <a:pPr algn="ctr"/>
                      <a:r>
                        <a:rPr lang="en-US" sz="1800" b="1" dirty="0">
                          <a:solidFill>
                            <a:srgbClr val="FF0000"/>
                          </a:solidFill>
                        </a:rPr>
                        <a:t>8.</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A non-representative planning group</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538867">
                <a:tc>
                  <a:txBody>
                    <a:bodyPr/>
                    <a:lstStyle/>
                    <a:p>
                      <a:pPr algn="ctr"/>
                      <a:r>
                        <a:rPr lang="en-US" sz="1800" b="1" dirty="0">
                          <a:solidFill>
                            <a:srgbClr val="FF0000"/>
                          </a:solidFill>
                        </a:rPr>
                        <a:t>9.</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Activities with no progress monitoring and reporting</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876605">
                <a:tc>
                  <a:txBody>
                    <a:bodyPr/>
                    <a:lstStyle/>
                    <a:p>
                      <a:pPr algn="ctr"/>
                      <a:r>
                        <a:rPr lang="en-US" sz="1800" b="1" dirty="0">
                          <a:solidFill>
                            <a:srgbClr val="FF0000"/>
                          </a:solidFill>
                        </a:rPr>
                        <a:t>10</a:t>
                      </a:r>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Ignoring marketplace reality, facts and assumptions/out of sync</a:t>
                      </a:r>
                      <a:r>
                        <a:rPr lang="en-US" sz="2400" b="1" baseline="0" dirty="0"/>
                        <a:t> with trends and needs</a:t>
                      </a:r>
                      <a:endParaRPr lang="en-US" sz="2400" b="1" dirty="0"/>
                    </a:p>
                  </a:txBody>
                  <a:tcPr marT="45729" marB="45729">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61739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2867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6" name="Picture 8" descr="MR90044190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1572" y="4648201"/>
            <a:ext cx="1632648" cy="16326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778D55"/>
          </a:solidFill>
          <a:ln>
            <a:solidFill>
              <a:srgbClr val="778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74">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chemeClr val="accent3">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8673" name="Title 1"/>
          <p:cNvSpPr>
            <a:spLocks noGrp="1"/>
          </p:cNvSpPr>
          <p:nvPr>
            <p:ph type="title"/>
          </p:nvPr>
        </p:nvSpPr>
        <p:spPr bwMode="auto">
          <a:xfrm>
            <a:off x="1100669" y="1111086"/>
            <a:ext cx="10011831" cy="262388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a:lnSpc>
                <a:spcPct val="80000"/>
              </a:lnSpc>
            </a:pPr>
            <a:r>
              <a:rPr lang="en-US" altLang="x-none" sz="5100" b="1" i="1" kern="1200">
                <a:solidFill>
                  <a:srgbClr val="FFFFFF"/>
                </a:solidFill>
                <a:latin typeface="+mj-lt"/>
                <a:ea typeface="+mj-ea"/>
                <a:cs typeface="+mj-cs"/>
              </a:rPr>
              <a:t>Examine the Top Ten reasons why plans fail.   Pick 2-3 that might be something you want to keep in mind to make the new plan successful.</a:t>
            </a:r>
            <a:endParaRPr lang="en-US" altLang="x-none" sz="5100" kern="1200">
              <a:solidFill>
                <a:srgbClr val="FFFFFF"/>
              </a:solidFill>
              <a:latin typeface="+mj-lt"/>
              <a:ea typeface="+mj-ea"/>
              <a:cs typeface="+mj-cs"/>
            </a:endParaRPr>
          </a:p>
        </p:txBody>
      </p:sp>
    </p:spTree>
    <p:extLst>
      <p:ext uri="{BB962C8B-B14F-4D97-AF65-F5344CB8AC3E}">
        <p14:creationId xmlns:p14="http://schemas.microsoft.com/office/powerpoint/2010/main" val="207720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017"/>
          <a:stretch/>
        </p:blipFill>
        <p:spPr>
          <a:xfrm>
            <a:off x="20" y="10"/>
            <a:ext cx="12191980" cy="6857990"/>
          </a:xfrm>
          <a:prstGeom prst="rect">
            <a:avLst/>
          </a:prstGeom>
        </p:spPr>
      </p:pic>
    </p:spTree>
    <p:extLst>
      <p:ext uri="{BB962C8B-B14F-4D97-AF65-F5344CB8AC3E}">
        <p14:creationId xmlns:p14="http://schemas.microsoft.com/office/powerpoint/2010/main" val="170593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extLst>
              <a:ext uri="{28A0092B-C50C-407E-A947-70E740481C1C}">
                <a14:useLocalDpi xmlns:a14="http://schemas.microsoft.com/office/drawing/2010/main" val="0"/>
              </a:ext>
            </a:extLst>
          </a:blip>
          <a:srcRect l="22184" r="23738" b="-1"/>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p:cNvSpPr>
            <a:spLocks noGrp="1"/>
          </p:cNvSpPr>
          <p:nvPr>
            <p:ph idx="1"/>
          </p:nvPr>
        </p:nvSpPr>
        <p:spPr>
          <a:xfrm>
            <a:off x="361507" y="304800"/>
            <a:ext cx="5150293" cy="6372447"/>
          </a:xfrm>
        </p:spPr>
        <p:txBody>
          <a:bodyPr anchor="ctr">
            <a:normAutofit lnSpcReduction="10000"/>
          </a:bodyPr>
          <a:lstStyle/>
          <a:p>
            <a:r>
              <a:rPr lang="en-US" sz="2400" dirty="0"/>
              <a:t>Students report </a:t>
            </a:r>
            <a:r>
              <a:rPr lang="en-US" sz="2400" b="1" dirty="0"/>
              <a:t>widespread disengagement</a:t>
            </a:r>
            <a:r>
              <a:rPr lang="en-US" sz="2400" dirty="0"/>
              <a:t> at school, with only 32% saying they are “involved and enthusiastic” about school. (</a:t>
            </a:r>
            <a:r>
              <a:rPr lang="en-US" sz="2400" dirty="0">
                <a:hlinkClick r:id="rId4"/>
              </a:rPr>
              <a:t>Gallup</a:t>
            </a:r>
            <a:r>
              <a:rPr lang="en-US" sz="2400" dirty="0"/>
              <a:t>)</a:t>
            </a:r>
          </a:p>
          <a:p>
            <a:r>
              <a:rPr lang="en-US" sz="2400" dirty="0"/>
              <a:t>A recent Stanford study of middle school through college students showed that </a:t>
            </a:r>
            <a:r>
              <a:rPr lang="en-US" sz="2400" b="1" dirty="0"/>
              <a:t>most are “easily duped” by information</a:t>
            </a:r>
            <a:r>
              <a:rPr lang="en-US" sz="2400" dirty="0"/>
              <a:t> that flows through social media channels, and that the authors were “taken aback” by students’ lack of preparation. (</a:t>
            </a:r>
            <a:r>
              <a:rPr lang="en-US" sz="2400" dirty="0">
                <a:hlinkClick r:id="rId5" invalidUrl="https://sheg.stanford.edu/upload/V3LessonPlans/Executive Summary 11.21.16.pdf"/>
              </a:rPr>
              <a:t>Stanford</a:t>
            </a:r>
            <a:r>
              <a:rPr lang="en-US" sz="2400" dirty="0"/>
              <a:t>)</a:t>
            </a:r>
          </a:p>
          <a:p>
            <a:r>
              <a:rPr lang="en-US" sz="2400" b="1" dirty="0"/>
              <a:t>Only 35%</a:t>
            </a:r>
            <a:r>
              <a:rPr lang="en-US" sz="2400" dirty="0"/>
              <a:t> of 5th-12th graders said they </a:t>
            </a:r>
            <a:r>
              <a:rPr lang="en-US" sz="2400" b="1" dirty="0"/>
              <a:t>could “find many ways around problems”</a:t>
            </a:r>
            <a:r>
              <a:rPr lang="en-US" sz="2400" dirty="0"/>
              <a:t> in a recent survey. (</a:t>
            </a:r>
            <a:r>
              <a:rPr lang="en-US" sz="2400" dirty="0">
                <a:hlinkClick r:id="rId6"/>
              </a:rPr>
              <a:t>Gallup</a:t>
            </a:r>
            <a:r>
              <a:rPr lang="en-US" sz="2400" dirty="0"/>
              <a:t>)</a:t>
            </a:r>
          </a:p>
          <a:p>
            <a:r>
              <a:rPr lang="en-US" sz="2400" dirty="0"/>
              <a:t>Despite rising graduation rates, research shows </a:t>
            </a:r>
            <a:r>
              <a:rPr lang="en-US" sz="2400" b="1" dirty="0"/>
              <a:t>fewer students are prepared for college or a career</a:t>
            </a:r>
            <a:r>
              <a:rPr lang="en-US" sz="2400" dirty="0"/>
              <a:t>. (</a:t>
            </a:r>
            <a:r>
              <a:rPr lang="en-US" sz="2400" dirty="0">
                <a:hlinkClick r:id="rId7"/>
              </a:rPr>
              <a:t>New York Times</a:t>
            </a:r>
            <a:r>
              <a:rPr lang="en-US" sz="2400" dirty="0"/>
              <a:t>)</a:t>
            </a:r>
          </a:p>
          <a:p>
            <a:endParaRPr lang="en-US" sz="1600" dirty="0">
              <a:solidFill>
                <a:srgbClr val="000000"/>
              </a:solidFill>
            </a:endParaRPr>
          </a:p>
        </p:txBody>
      </p:sp>
    </p:spTree>
    <p:extLst>
      <p:ext uri="{BB962C8B-B14F-4D97-AF65-F5344CB8AC3E}">
        <p14:creationId xmlns:p14="http://schemas.microsoft.com/office/powerpoint/2010/main" val="2022489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extLst>
              <a:ext uri="{28A0092B-C50C-407E-A947-70E740481C1C}">
                <a14:useLocalDpi xmlns:a14="http://schemas.microsoft.com/office/drawing/2010/main" val="0"/>
              </a:ext>
            </a:extLst>
          </a:blip>
          <a:srcRect l="22184" r="23738" b="-1"/>
          <a:stretch/>
        </p:blipFill>
        <p:spPr>
          <a:xfrm>
            <a:off x="5797543" y="10"/>
            <a:ext cx="6394152" cy="6857990"/>
          </a:xfrm>
          <a:prstGeom prst="rect">
            <a:avLst/>
          </a:prstGeom>
        </p:spPr>
      </p:pic>
      <p:sp>
        <p:nvSpPr>
          <p:cNvPr id="3" name="Content Placeholder 2"/>
          <p:cNvSpPr>
            <a:spLocks noGrp="1"/>
          </p:cNvSpPr>
          <p:nvPr>
            <p:ph idx="1"/>
          </p:nvPr>
        </p:nvSpPr>
        <p:spPr>
          <a:xfrm>
            <a:off x="361507" y="304800"/>
            <a:ext cx="5150293" cy="6372447"/>
          </a:xfrm>
        </p:spPr>
        <p:txBody>
          <a:bodyPr anchor="ctr">
            <a:normAutofit lnSpcReduction="10000"/>
          </a:bodyPr>
          <a:lstStyle/>
          <a:p>
            <a:r>
              <a:rPr lang="en-US" sz="2400" dirty="0">
                <a:solidFill>
                  <a:srgbClr val="000000"/>
                </a:solidFill>
              </a:rPr>
              <a:t>Across the US, </a:t>
            </a:r>
            <a:r>
              <a:rPr lang="en-US" sz="2400" b="1" dirty="0">
                <a:solidFill>
                  <a:srgbClr val="000000"/>
                </a:solidFill>
              </a:rPr>
              <a:t>public school funds are being cut</a:t>
            </a:r>
            <a:r>
              <a:rPr lang="en-US" sz="2400" dirty="0">
                <a:solidFill>
                  <a:srgbClr val="000000"/>
                </a:solidFill>
              </a:rPr>
              <a:t>, and many states face huge teacher shortages. (</a:t>
            </a:r>
            <a:r>
              <a:rPr lang="en-US" sz="2400" dirty="0">
                <a:solidFill>
                  <a:srgbClr val="000000"/>
                </a:solidFill>
                <a:hlinkClick r:id="rId3"/>
              </a:rPr>
              <a:t>Learning Policy Institute</a:t>
            </a:r>
            <a:r>
              <a:rPr lang="en-US" sz="2400" dirty="0">
                <a:solidFill>
                  <a:srgbClr val="000000"/>
                </a:solidFill>
              </a:rPr>
              <a:t>)</a:t>
            </a:r>
          </a:p>
          <a:p>
            <a:r>
              <a:rPr lang="en-US" sz="2400" b="1" dirty="0">
                <a:solidFill>
                  <a:srgbClr val="000000"/>
                </a:solidFill>
              </a:rPr>
              <a:t>Student debt is at critical levels</a:t>
            </a:r>
            <a:r>
              <a:rPr lang="en-US" sz="2400" dirty="0">
                <a:solidFill>
                  <a:srgbClr val="000000"/>
                </a:solidFill>
              </a:rPr>
              <a:t>, at a time when the college degree is no longer a ticket to the middle class. (</a:t>
            </a:r>
            <a:r>
              <a:rPr lang="en-US" sz="2400" dirty="0">
                <a:solidFill>
                  <a:srgbClr val="000000"/>
                </a:solidFill>
                <a:hlinkClick r:id="rId4"/>
              </a:rPr>
              <a:t>Boston Review</a:t>
            </a:r>
            <a:r>
              <a:rPr lang="en-US" sz="2400" dirty="0">
                <a:solidFill>
                  <a:srgbClr val="000000"/>
                </a:solidFill>
              </a:rPr>
              <a:t>)</a:t>
            </a:r>
          </a:p>
          <a:p>
            <a:r>
              <a:rPr lang="en-US" sz="2400" dirty="0">
                <a:solidFill>
                  <a:srgbClr val="000000"/>
                </a:solidFill>
              </a:rPr>
              <a:t>The current generation of </a:t>
            </a:r>
            <a:r>
              <a:rPr lang="en-US" sz="2400" b="1" dirty="0">
                <a:solidFill>
                  <a:srgbClr val="000000"/>
                </a:solidFill>
              </a:rPr>
              <a:t>teenagers is anxious, depressed, over-stressed and fearful</a:t>
            </a:r>
            <a:r>
              <a:rPr lang="en-US" sz="2400" dirty="0">
                <a:solidFill>
                  <a:srgbClr val="000000"/>
                </a:solidFill>
              </a:rPr>
              <a:t>. (</a:t>
            </a:r>
            <a:r>
              <a:rPr lang="en-US" sz="2400" dirty="0">
                <a:solidFill>
                  <a:srgbClr val="000000"/>
                </a:solidFill>
                <a:hlinkClick r:id="rId5"/>
              </a:rPr>
              <a:t>Pew</a:t>
            </a:r>
            <a:r>
              <a:rPr lang="en-US" sz="2400" dirty="0">
                <a:solidFill>
                  <a:srgbClr val="000000"/>
                </a:solidFill>
              </a:rPr>
              <a:t>)</a:t>
            </a:r>
          </a:p>
          <a:p>
            <a:r>
              <a:rPr lang="en-US" sz="2400" dirty="0">
                <a:solidFill>
                  <a:srgbClr val="000000"/>
                </a:solidFill>
              </a:rPr>
              <a:t>For most Western countries, scores on global or national </a:t>
            </a:r>
            <a:r>
              <a:rPr lang="en-US" sz="2400" b="1" dirty="0">
                <a:solidFill>
                  <a:srgbClr val="000000"/>
                </a:solidFill>
              </a:rPr>
              <a:t>standardized test scores are flat or declining</a:t>
            </a:r>
            <a:r>
              <a:rPr lang="en-US" sz="2400" dirty="0">
                <a:solidFill>
                  <a:srgbClr val="000000"/>
                </a:solidFill>
              </a:rPr>
              <a:t>. (</a:t>
            </a:r>
            <a:r>
              <a:rPr lang="en-US" sz="2400" dirty="0">
                <a:solidFill>
                  <a:srgbClr val="000000"/>
                </a:solidFill>
                <a:hlinkClick r:id="rId6"/>
              </a:rPr>
              <a:t>Pisa</a:t>
            </a:r>
            <a:r>
              <a:rPr lang="en-US" sz="2400" dirty="0">
                <a:solidFill>
                  <a:srgbClr val="000000"/>
                </a:solidFill>
              </a:rPr>
              <a:t>)</a:t>
            </a:r>
          </a:p>
          <a:p>
            <a:r>
              <a:rPr lang="en-US" sz="2400" b="1" dirty="0">
                <a:solidFill>
                  <a:srgbClr val="000000"/>
                </a:solidFill>
              </a:rPr>
              <a:t>Only a third of business owners agree that graduates are leaving education with the skills needed</a:t>
            </a:r>
            <a:r>
              <a:rPr lang="en-US" sz="2400" dirty="0">
                <a:solidFill>
                  <a:srgbClr val="000000"/>
                </a:solidFill>
              </a:rPr>
              <a:t> for their company. (</a:t>
            </a:r>
            <a:r>
              <a:rPr lang="en-US" sz="2400" dirty="0">
                <a:solidFill>
                  <a:srgbClr val="000000"/>
                </a:solidFill>
                <a:hlinkClick r:id="rId7"/>
              </a:rPr>
              <a:t>Gallup</a:t>
            </a:r>
            <a:r>
              <a:rPr lang="en-US" sz="2400" dirty="0">
                <a:solidFill>
                  <a:srgbClr val="000000"/>
                </a:solidFill>
              </a:rPr>
              <a:t>)</a:t>
            </a:r>
          </a:p>
          <a:p>
            <a:endParaRPr lang="en-US" sz="1600" dirty="0">
              <a:solidFill>
                <a:srgbClr val="000000"/>
              </a:solidFill>
            </a:endParaRPr>
          </a:p>
        </p:txBody>
      </p:sp>
    </p:spTree>
    <p:extLst>
      <p:ext uri="{BB962C8B-B14F-4D97-AF65-F5344CB8AC3E}">
        <p14:creationId xmlns:p14="http://schemas.microsoft.com/office/powerpoint/2010/main" val="1614215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77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44" y="723014"/>
            <a:ext cx="10611293" cy="5422605"/>
          </a:xfrm>
          <a:prstGeom prst="rect">
            <a:avLst/>
          </a:prstGeom>
        </p:spPr>
      </p:pic>
    </p:spTree>
    <p:extLst>
      <p:ext uri="{BB962C8B-B14F-4D97-AF65-F5344CB8AC3E}">
        <p14:creationId xmlns:p14="http://schemas.microsoft.com/office/powerpoint/2010/main" val="261783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21" t="9091" r="8619"/>
          <a:stretch/>
        </p:blipFill>
        <p:spPr>
          <a:xfrm>
            <a:off x="5844208" y="10"/>
            <a:ext cx="6347791" cy="7663533"/>
          </a:xfrm>
          <a:prstGeom prst="rect">
            <a:avLst/>
          </a:prstGeom>
        </p:spPr>
      </p:pic>
      <p:sp>
        <p:nvSpPr>
          <p:cNvPr id="32770" name="Title 1"/>
          <p:cNvSpPr>
            <a:spLocks noGrp="1"/>
          </p:cNvSpPr>
          <p:nvPr>
            <p:ph type="title"/>
          </p:nvPr>
        </p:nvSpPr>
        <p:spPr bwMode="auto">
          <a:xfrm>
            <a:off x="296672" y="1030515"/>
            <a:ext cx="5058370" cy="5428342"/>
          </a:xfrm>
          <a:solidFill>
            <a:schemeClr val="tx1"/>
          </a:solidFill>
          <a:extLst/>
        </p:spPr>
        <p:txBody>
          <a:bodyPr vert="horz" lIns="91440" tIns="45720" rIns="91440" bIns="45720" numCol="1" rtlCol="0" anchor="t" anchorCtr="0" compatLnSpc="1">
            <a:prstTxWarp prst="textNoShape">
              <a:avLst/>
            </a:prstTxWarp>
            <a:normAutofit/>
          </a:bodyPr>
          <a:lstStyle/>
          <a:p>
            <a:pPr>
              <a:lnSpc>
                <a:spcPct val="70000"/>
              </a:lnSpc>
            </a:pPr>
            <a:br>
              <a:rPr lang="en-US" altLang="x-none" sz="3600" i="1" dirty="0">
                <a:solidFill>
                  <a:schemeClr val="bg1"/>
                </a:solidFill>
              </a:rPr>
            </a:br>
            <a:r>
              <a:rPr lang="en-US" altLang="x-none" sz="3600" i="1" dirty="0">
                <a:solidFill>
                  <a:schemeClr val="bg1"/>
                </a:solidFill>
              </a:rPr>
              <a:t>As a strategic plan team member, what were </a:t>
            </a:r>
            <a:r>
              <a:rPr lang="en-US" altLang="x-none" sz="3600" i="1" dirty="0">
                <a:solidFill>
                  <a:srgbClr val="FFFF00"/>
                </a:solidFill>
              </a:rPr>
              <a:t>key concepts you found in the homework articles </a:t>
            </a:r>
            <a:r>
              <a:rPr lang="en-US" altLang="x-none" sz="3600" i="1" dirty="0">
                <a:solidFill>
                  <a:schemeClr val="bg1"/>
                </a:solidFill>
              </a:rPr>
              <a:t>that we all need to keep in mind as we do our work together?</a:t>
            </a:r>
            <a:br>
              <a:rPr lang="en-US" altLang="x-none" sz="3600" i="1" dirty="0">
                <a:solidFill>
                  <a:schemeClr val="bg1"/>
                </a:solidFill>
              </a:rPr>
            </a:br>
            <a:br>
              <a:rPr lang="en-US" altLang="x-none" sz="3600" i="1" dirty="0"/>
            </a:br>
            <a:r>
              <a:rPr lang="en-US" altLang="x-none" sz="3600" b="1" i="1" dirty="0">
                <a:solidFill>
                  <a:srgbClr val="00B0F0"/>
                </a:solidFill>
              </a:rPr>
              <a:t>Generate 3-5 key concepts from the article you read.</a:t>
            </a:r>
            <a:br>
              <a:rPr lang="en-US" altLang="x-none" sz="3600" b="1" i="1" dirty="0">
                <a:solidFill>
                  <a:srgbClr val="00B0F0"/>
                </a:solidFill>
              </a:rPr>
            </a:br>
            <a:br>
              <a:rPr lang="en-US" altLang="x-none" sz="3600" b="1" i="1" dirty="0">
                <a:solidFill>
                  <a:srgbClr val="00B0F0"/>
                </a:solidFill>
              </a:rPr>
            </a:br>
            <a:r>
              <a:rPr lang="en-US" altLang="x-none" sz="3600" b="1" i="1" dirty="0">
                <a:solidFill>
                  <a:srgbClr val="FF0000"/>
                </a:solidFill>
              </a:rPr>
              <a:t>Be ready to share with your team.</a:t>
            </a:r>
            <a:br>
              <a:rPr lang="en-US" altLang="x-none" sz="3000" b="1" i="1" dirty="0"/>
            </a:br>
            <a:endParaRPr lang="en-US" altLang="x-none" sz="3000" dirty="0"/>
          </a:p>
        </p:txBody>
      </p:sp>
      <p:sp>
        <p:nvSpPr>
          <p:cNvPr id="32771" name="Slide Number Placeholder 4"/>
          <p:cNvSpPr>
            <a:spLocks noGrp="1"/>
          </p:cNvSpPr>
          <p:nvPr>
            <p:ph type="sldNum" sz="quarter" idx="12"/>
          </p:nvPr>
        </p:nvSpPr>
        <p:spPr>
          <a:xfrm>
            <a:off x="10896600" y="6356350"/>
            <a:ext cx="457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fld id="{4E99DB0D-29C0-7244-BF3D-E4239C000798}" type="slidenum">
              <a:rPr lang="en-US" altLang="x-none" sz="1200">
                <a:solidFill>
                  <a:srgbClr val="FFFFFF"/>
                </a:solidFill>
                <a:latin typeface="Calibri" panose="020F0502020204030204"/>
                <a:ea typeface="+mn-ea"/>
              </a:rPr>
              <a:pPr eaLnBrk="1" hangingPunct="1">
                <a:defRPr/>
              </a:pPr>
              <a:t>17</a:t>
            </a:fld>
            <a:endParaRPr lang="en-US" altLang="x-none" sz="1200">
              <a:solidFill>
                <a:srgbClr val="FFFFFF"/>
              </a:solidFill>
              <a:latin typeface="Calibri" panose="020F0502020204030204"/>
              <a:ea typeface="+mn-ea"/>
            </a:endParaRPr>
          </a:p>
        </p:txBody>
      </p:sp>
      <p:sp>
        <p:nvSpPr>
          <p:cNvPr id="3" name="TextBox 2">
            <a:extLst>
              <a:ext uri="{FF2B5EF4-FFF2-40B4-BE49-F238E27FC236}">
                <a16:creationId xmlns:a16="http://schemas.microsoft.com/office/drawing/2014/main" id="{E4DF7004-78DF-FF42-AFBA-05DDEFBDB148}"/>
              </a:ext>
            </a:extLst>
          </p:cNvPr>
          <p:cNvSpPr txBox="1"/>
          <p:nvPr/>
        </p:nvSpPr>
        <p:spPr>
          <a:xfrm>
            <a:off x="541255" y="261074"/>
            <a:ext cx="5058370" cy="769441"/>
          </a:xfrm>
          <a:prstGeom prst="rect">
            <a:avLst/>
          </a:prstGeom>
          <a:noFill/>
        </p:spPr>
        <p:txBody>
          <a:bodyPr wrap="square" rtlCol="0">
            <a:spAutoFit/>
          </a:bodyPr>
          <a:lstStyle/>
          <a:p>
            <a:r>
              <a:rPr lang="en-US" sz="4400" b="1" dirty="0"/>
              <a:t>Homework Activity</a:t>
            </a:r>
          </a:p>
        </p:txBody>
      </p:sp>
    </p:spTree>
    <p:extLst>
      <p:ext uri="{BB962C8B-B14F-4D97-AF65-F5344CB8AC3E}">
        <p14:creationId xmlns:p14="http://schemas.microsoft.com/office/powerpoint/2010/main" val="1171978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Content Placeholder 6" descr="strategic.jpg"/>
          <p:cNvPicPr>
            <a:picLocks noGrp="1" noChangeAspect="1"/>
          </p:cNvPicPr>
          <p:nvPr>
            <p:ph idx="1"/>
          </p:nvPr>
        </p:nvPicPr>
        <p:blipFill>
          <a:blip r:embed="rId2">
            <a:extLst>
              <a:ext uri="{28A0092B-C50C-407E-A947-70E740481C1C}">
                <a14:useLocalDpi xmlns:a14="http://schemas.microsoft.com/office/drawing/2010/main" val="0"/>
              </a:ext>
            </a:extLst>
          </a:blip>
          <a:srcRect t="8534" b="8534"/>
          <a:stretch>
            <a:fillRect/>
          </a:stretch>
        </p:blipFill>
        <p:spPr>
          <a:xfrm>
            <a:off x="0" y="0"/>
            <a:ext cx="12192000" cy="6858000"/>
          </a:xfrm>
        </p:spPr>
      </p:pic>
      <p:sp>
        <p:nvSpPr>
          <p:cNvPr id="3481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4805918-FD67-7A4A-BC5B-95176F695F04}" type="slidenum">
              <a:rPr lang="en-US" altLang="x-none" sz="1400"/>
              <a:pPr eaLnBrk="1" hangingPunct="1"/>
              <a:t>18</a:t>
            </a:fld>
            <a:endParaRPr lang="en-US" altLang="x-none" sz="1400"/>
          </a:p>
        </p:txBody>
      </p:sp>
      <p:sp>
        <p:nvSpPr>
          <p:cNvPr id="34819" name="Title 1"/>
          <p:cNvSpPr>
            <a:spLocks noGrp="1"/>
          </p:cNvSpPr>
          <p:nvPr>
            <p:ph type="title"/>
          </p:nvPr>
        </p:nvSpPr>
        <p:spPr bwMode="auto">
          <a:xfrm>
            <a:off x="2271485" y="2489202"/>
            <a:ext cx="8643257"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altLang="x-none" sz="8000" b="1" dirty="0">
                <a:ea typeface="ＭＳ Ｐゴシック" charset="-128"/>
              </a:rPr>
              <a:t>Steps in the Process</a:t>
            </a:r>
          </a:p>
        </p:txBody>
      </p:sp>
    </p:spTree>
    <p:extLst>
      <p:ext uri="{BB962C8B-B14F-4D97-AF65-F5344CB8AC3E}">
        <p14:creationId xmlns:p14="http://schemas.microsoft.com/office/powerpoint/2010/main" val="38012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400" y="2482850"/>
            <a:ext cx="2997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p:nvPr/>
        </p:nvSpPr>
        <p:spPr>
          <a:xfrm>
            <a:off x="4989514" y="2743200"/>
            <a:ext cx="2212975" cy="13716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wrap="none"/>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x-none" sz="1800" b="1" i="1">
                <a:solidFill>
                  <a:srgbClr val="FFFF00"/>
                </a:solidFill>
                <a:ea typeface="ＭＳ 明朝" charset="-128"/>
              </a:rPr>
              <a:t>Strategic Plan</a:t>
            </a:r>
            <a:endParaRPr lang="en-US" altLang="x-none" sz="1800">
              <a:solidFill>
                <a:srgbClr val="000000"/>
              </a:solidFill>
              <a:ea typeface="ＭＳ 明朝" charset="-128"/>
            </a:endParaRPr>
          </a:p>
          <a:p>
            <a:pPr eaLnBrk="1" hangingPunct="1">
              <a:defRPr/>
            </a:pPr>
            <a:r>
              <a:rPr lang="en-US" altLang="x-none" sz="1200" b="1" i="1">
                <a:solidFill>
                  <a:srgbClr val="FFFF00"/>
                </a:solidFill>
                <a:ea typeface="ＭＳ 明朝" charset="-128"/>
              </a:rPr>
              <a:t>Mission</a:t>
            </a:r>
            <a:endParaRPr lang="en-US" altLang="x-none" sz="1200">
              <a:solidFill>
                <a:srgbClr val="000000"/>
              </a:solidFill>
              <a:ea typeface="ＭＳ 明朝" charset="-128"/>
            </a:endParaRPr>
          </a:p>
          <a:p>
            <a:pPr eaLnBrk="1" hangingPunct="1">
              <a:defRPr/>
            </a:pPr>
            <a:r>
              <a:rPr lang="en-US" altLang="x-none" sz="1200" b="1" i="1">
                <a:solidFill>
                  <a:srgbClr val="FFFF00"/>
                </a:solidFill>
                <a:ea typeface="ＭＳ 明朝" charset="-128"/>
              </a:rPr>
              <a:t>Vision</a:t>
            </a:r>
            <a:endParaRPr lang="en-US" altLang="x-none" sz="1200">
              <a:solidFill>
                <a:srgbClr val="000000"/>
              </a:solidFill>
              <a:ea typeface="ＭＳ 明朝" charset="-128"/>
            </a:endParaRPr>
          </a:p>
          <a:p>
            <a:pPr eaLnBrk="1" hangingPunct="1">
              <a:defRPr/>
            </a:pPr>
            <a:r>
              <a:rPr lang="en-US" altLang="x-none" sz="1200" b="1" i="1">
                <a:solidFill>
                  <a:srgbClr val="FFFF00"/>
                </a:solidFill>
                <a:ea typeface="ＭＳ 明朝" charset="-128"/>
              </a:rPr>
              <a:t>Core Values/Commitments</a:t>
            </a:r>
            <a:endParaRPr lang="en-US" altLang="x-none" sz="1200">
              <a:solidFill>
                <a:srgbClr val="000000"/>
              </a:solidFill>
              <a:ea typeface="ＭＳ 明朝" charset="-128"/>
            </a:endParaRPr>
          </a:p>
          <a:p>
            <a:pPr eaLnBrk="1" hangingPunct="1">
              <a:defRPr/>
            </a:pPr>
            <a:r>
              <a:rPr lang="en-US" altLang="x-none" sz="1200" b="1" i="1">
                <a:solidFill>
                  <a:srgbClr val="FFFF00"/>
                </a:solidFill>
                <a:ea typeface="ＭＳ 明朝" charset="-128"/>
              </a:rPr>
              <a:t>Long-Range Goals/Objectives</a:t>
            </a:r>
            <a:endParaRPr lang="en-US" altLang="x-none" sz="1200">
              <a:solidFill>
                <a:srgbClr val="000000"/>
              </a:solidFill>
              <a:ea typeface="ＭＳ 明朝" charset="-128"/>
            </a:endParaRPr>
          </a:p>
          <a:p>
            <a:pPr eaLnBrk="1" hangingPunct="1">
              <a:defRPr/>
            </a:pPr>
            <a:r>
              <a:rPr lang="en-US" altLang="x-none" sz="1200" b="1" i="1">
                <a:solidFill>
                  <a:srgbClr val="FFFF00"/>
                </a:solidFill>
                <a:ea typeface="ＭＳ 明朝" charset="-128"/>
              </a:rPr>
              <a:t>Indicators, Measures, Targets</a:t>
            </a:r>
            <a:endParaRPr lang="en-US" altLang="x-none" sz="1200">
              <a:solidFill>
                <a:srgbClr val="000000"/>
              </a:solidFill>
              <a:ea typeface="ＭＳ 明朝" charset="-128"/>
            </a:endParaRPr>
          </a:p>
          <a:p>
            <a:pPr eaLnBrk="1" hangingPunct="1">
              <a:defRPr/>
            </a:pPr>
            <a:r>
              <a:rPr lang="en-US" altLang="x-none" sz="1200" b="1" i="1">
                <a:solidFill>
                  <a:srgbClr val="FFFF00"/>
                </a:solidFill>
                <a:ea typeface="ＭＳ 明朝" charset="-128"/>
              </a:rPr>
              <a:t>Critical Strategy Action Plans</a:t>
            </a:r>
            <a:endParaRPr lang="en-US" altLang="x-none" sz="1200">
              <a:solidFill>
                <a:srgbClr val="000000"/>
              </a:solidFill>
              <a:ea typeface="ＭＳ 明朝" charset="-128"/>
            </a:endParaRPr>
          </a:p>
          <a:p>
            <a:pPr eaLnBrk="1" hangingPunct="1">
              <a:defRPr/>
            </a:pPr>
            <a:r>
              <a:rPr lang="en-US" altLang="x-none" sz="1200">
                <a:solidFill>
                  <a:srgbClr val="000000"/>
                </a:solidFill>
                <a:ea typeface="ＭＳ 明朝" charset="-128"/>
              </a:rPr>
              <a:t> </a:t>
            </a:r>
          </a:p>
        </p:txBody>
      </p:sp>
      <p:pic>
        <p:nvPicPr>
          <p:cNvPr id="31748" name="Picture 1" descr="Strategic Planning Graphic.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438150"/>
            <a:ext cx="9486900" cy="758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2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5" descr="images-1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6005" y="1828800"/>
            <a:ext cx="2816577"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Title 1"/>
          <p:cNvSpPr>
            <a:spLocks noGrp="1"/>
          </p:cNvSpPr>
          <p:nvPr>
            <p:ph type="title"/>
          </p:nvPr>
        </p:nvSpPr>
        <p:spPr bwMode="auto">
          <a:xfrm>
            <a:off x="838200" y="365125"/>
            <a:ext cx="10515600" cy="13255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n-US" altLang="x-none" b="1" dirty="0">
                <a:ea typeface="ＭＳ Ｐゴシック" charset="-128"/>
              </a:rPr>
              <a:t>Welcome</a:t>
            </a:r>
            <a:br>
              <a:rPr lang="en-US" altLang="x-none" b="1" dirty="0">
                <a:ea typeface="ＭＳ Ｐゴシック" charset="-128"/>
              </a:rPr>
            </a:br>
            <a:r>
              <a:rPr lang="en-US" altLang="x-none" b="1" dirty="0">
                <a:ea typeface="ＭＳ Ｐゴシック" charset="-128"/>
              </a:rPr>
              <a:t>Superintendent Dr. Melissa </a:t>
            </a:r>
            <a:r>
              <a:rPr lang="en-US" altLang="x-none" b="1" dirty="0" err="1">
                <a:ea typeface="ＭＳ Ｐゴシック" charset="-128"/>
              </a:rPr>
              <a:t>Kaczkowski</a:t>
            </a:r>
            <a:endParaRPr lang="en-US" altLang="x-none" b="1" dirty="0">
              <a:ea typeface="ＭＳ Ｐゴシック" charset="-128"/>
            </a:endParaRPr>
          </a:p>
        </p:txBody>
      </p:sp>
      <p:sp>
        <p:nvSpPr>
          <p:cNvPr id="3" name="Content Placeholder 2"/>
          <p:cNvSpPr>
            <a:spLocks noGrp="1"/>
          </p:cNvSpPr>
          <p:nvPr>
            <p:ph idx="1"/>
          </p:nvPr>
        </p:nvSpPr>
        <p:spPr>
          <a:xfrm>
            <a:off x="838200" y="2015406"/>
            <a:ext cx="5097779" cy="4065986"/>
          </a:xfrm>
        </p:spPr>
        <p:txBody>
          <a:bodyPr anchor="t">
            <a:normAutofit/>
          </a:bodyPr>
          <a:lstStyle/>
          <a:p>
            <a:pPr marL="0" indent="0">
              <a:buNone/>
              <a:defRPr/>
            </a:pPr>
            <a:r>
              <a:rPr lang="en-US" dirty="0">
                <a:solidFill>
                  <a:schemeClr val="accent4">
                    <a:lumMod val="60000"/>
                    <a:lumOff val="40000"/>
                  </a:schemeClr>
                </a:solidFill>
              </a:rPr>
              <a:t>Who are we and what are we here to do?</a:t>
            </a:r>
          </a:p>
          <a:p>
            <a:pPr marL="808038" indent="-403225">
              <a:defRPr/>
            </a:pPr>
            <a:r>
              <a:rPr lang="en-US" dirty="0">
                <a:solidFill>
                  <a:srgbClr val="FFFF00"/>
                </a:solidFill>
              </a:rPr>
              <a:t>Introduction of Plan Team members</a:t>
            </a:r>
          </a:p>
          <a:p>
            <a:pPr marL="808038" indent="-403225">
              <a:defRPr/>
            </a:pPr>
            <a:r>
              <a:rPr lang="en-US" dirty="0">
                <a:solidFill>
                  <a:srgbClr val="92D050"/>
                </a:solidFill>
              </a:rPr>
              <a:t>Review of Meeting Dates and Times</a:t>
            </a:r>
          </a:p>
          <a:p>
            <a:pPr marL="808038" indent="-403225">
              <a:defRPr/>
            </a:pPr>
            <a:r>
              <a:rPr lang="en-US" dirty="0">
                <a:solidFill>
                  <a:srgbClr val="FF0000"/>
                </a:solidFill>
              </a:rPr>
              <a:t>Introduction of Facilitator</a:t>
            </a:r>
          </a:p>
        </p:txBody>
      </p:sp>
      <p:sp>
        <p:nvSpPr>
          <p:cNvPr id="16387" name="Slide Number Placeholder 4"/>
          <p:cNvSpPr>
            <a:spLocks noGrp="1"/>
          </p:cNvSpPr>
          <p:nvPr>
            <p:ph type="sldNum" sz="quarter" idx="12"/>
          </p:nvPr>
        </p:nvSpPr>
        <p:spPr>
          <a:xfrm>
            <a:off x="9974178" y="6356350"/>
            <a:ext cx="137962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pPr>
            <a:fld id="{79C66EA4-2F16-AB46-B612-C6CBD40CFAC1}" type="slidenum">
              <a:rPr lang="en-US" altLang="x-none" sz="2200"/>
              <a:pPr eaLnBrk="1" hangingPunct="1">
                <a:lnSpc>
                  <a:spcPct val="80000"/>
                </a:lnSpc>
              </a:pPr>
              <a:t>2</a:t>
            </a:fld>
            <a:endParaRPr lang="en-US" altLang="x-none" sz="220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968" y="4173852"/>
            <a:ext cx="3433324" cy="1845411"/>
          </a:xfrm>
          <a:prstGeom prst="rect">
            <a:avLst/>
          </a:prstGeom>
        </p:spPr>
      </p:pic>
    </p:spTree>
    <p:extLst>
      <p:ext uri="{BB962C8B-B14F-4D97-AF65-F5344CB8AC3E}">
        <p14:creationId xmlns:p14="http://schemas.microsoft.com/office/powerpoint/2010/main" val="1852166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bwMode="auto">
          <a:xfrm>
            <a:off x="1676400" y="274638"/>
            <a:ext cx="8763000" cy="1325562"/>
          </a:xfrm>
          <a:prstGeom prst="roundRect">
            <a:avLst>
              <a:gd name="adj" fmla="val 16667"/>
            </a:avLst>
          </a:prstGeom>
          <a:solidFill>
            <a:srgbClr val="FFFFFF"/>
          </a:solidFill>
          <a:ln>
            <a:solidFill>
              <a:srgbClr val="000000"/>
            </a:solidFill>
            <a:round/>
            <a:headEnd/>
            <a:tailEnd/>
          </a:ln>
        </p:spPr>
        <p:txBody>
          <a:bodyPr vert="horz" wrap="square" lIns="91440" tIns="45720" rIns="91440" bIns="45720" numCol="1" rtlCol="0" anchor="t" anchorCtr="0" compatLnSpc="1">
            <a:prstTxWarp prst="textNoShape">
              <a:avLst/>
            </a:prstTxWarp>
            <a:normAutofit/>
          </a:bodyPr>
          <a:lstStyle/>
          <a:p>
            <a:pPr eaLnBrk="1" hangingPunct="1"/>
            <a:r>
              <a:rPr lang="en-US" altLang="x-none" sz="4000">
                <a:ea typeface="ＭＳ Ｐゴシック" charset="-128"/>
              </a:rPr>
              <a:t>PART ONE:  </a:t>
            </a:r>
            <a:r>
              <a:rPr lang="en-US" altLang="x-none" sz="3200">
                <a:ea typeface="ＭＳ Ｐゴシック" charset="-128"/>
              </a:rPr>
              <a:t>Determine the current state of the district </a:t>
            </a:r>
            <a:r>
              <a:rPr lang="en-US" altLang="x-none" sz="4000">
                <a:ea typeface="ＭＳ Ｐゴシック" charset="-128"/>
              </a:rPr>
              <a:t>– </a:t>
            </a:r>
            <a:r>
              <a:rPr lang="en-US" altLang="x-none" sz="4000" b="1">
                <a:solidFill>
                  <a:srgbClr val="FF0000"/>
                </a:solidFill>
                <a:ea typeface="ＭＳ Ｐゴシック" charset="-128"/>
              </a:rPr>
              <a:t>Where are we now?   </a:t>
            </a:r>
          </a:p>
        </p:txBody>
      </p:sp>
      <p:sp>
        <p:nvSpPr>
          <p:cNvPr id="36867" name="AutoShape 4"/>
          <p:cNvSpPr>
            <a:spLocks noChangeArrowheads="1"/>
          </p:cNvSpPr>
          <p:nvPr/>
        </p:nvSpPr>
        <p:spPr bwMode="auto">
          <a:xfrm>
            <a:off x="1981200" y="2438400"/>
            <a:ext cx="19812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State of</a:t>
            </a:r>
          </a:p>
          <a:p>
            <a:pPr algn="ctr"/>
            <a:r>
              <a:rPr lang="en-US" altLang="x-none" sz="1800" b="1" dirty="0">
                <a:solidFill>
                  <a:schemeClr val="bg1"/>
                </a:solidFill>
              </a:rPr>
              <a:t>District</a:t>
            </a:r>
          </a:p>
          <a:p>
            <a:pPr algn="ctr"/>
            <a:endParaRPr lang="en-US" altLang="x-none" sz="1800" b="1" dirty="0">
              <a:solidFill>
                <a:srgbClr val="FF0066"/>
              </a:solidFill>
            </a:endParaRPr>
          </a:p>
        </p:txBody>
      </p:sp>
      <p:sp>
        <p:nvSpPr>
          <p:cNvPr id="36868" name="AutoShape 5"/>
          <p:cNvSpPr>
            <a:spLocks noChangeArrowheads="1"/>
          </p:cNvSpPr>
          <p:nvPr/>
        </p:nvSpPr>
        <p:spPr bwMode="auto">
          <a:xfrm>
            <a:off x="5029200" y="48006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x-none" sz="1800" b="1" dirty="0"/>
          </a:p>
          <a:p>
            <a:pPr algn="ctr"/>
            <a:r>
              <a:rPr lang="en-US" altLang="x-none" sz="1800" b="1" dirty="0">
                <a:solidFill>
                  <a:schemeClr val="bg1"/>
                </a:solidFill>
              </a:rPr>
              <a:t>Data </a:t>
            </a:r>
          </a:p>
          <a:p>
            <a:pPr algn="ctr"/>
            <a:r>
              <a:rPr lang="en-US" altLang="x-none" sz="1800" b="1" dirty="0">
                <a:solidFill>
                  <a:schemeClr val="bg1"/>
                </a:solidFill>
              </a:rPr>
              <a:t>Retreat</a:t>
            </a:r>
          </a:p>
          <a:p>
            <a:pPr algn="ctr"/>
            <a:endParaRPr lang="en-US" altLang="x-none" sz="1800" b="1" dirty="0"/>
          </a:p>
          <a:p>
            <a:pPr algn="ctr"/>
            <a:endParaRPr lang="en-US" altLang="x-none" sz="1800" dirty="0"/>
          </a:p>
        </p:txBody>
      </p:sp>
      <p:sp>
        <p:nvSpPr>
          <p:cNvPr id="36869" name="AutoShape 6"/>
          <p:cNvSpPr>
            <a:spLocks noChangeArrowheads="1"/>
          </p:cNvSpPr>
          <p:nvPr/>
        </p:nvSpPr>
        <p:spPr bwMode="auto">
          <a:xfrm>
            <a:off x="4876800" y="2438400"/>
            <a:ext cx="19050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Environmental</a:t>
            </a:r>
          </a:p>
          <a:p>
            <a:pPr algn="ctr"/>
            <a:r>
              <a:rPr lang="en-US" altLang="x-none" sz="1800" b="1" dirty="0">
                <a:solidFill>
                  <a:schemeClr val="bg1"/>
                </a:solidFill>
              </a:rPr>
              <a:t>Scan</a:t>
            </a:r>
          </a:p>
          <a:p>
            <a:pPr algn="ctr"/>
            <a:endParaRPr lang="en-US" altLang="x-none" sz="1800" b="1" dirty="0">
              <a:solidFill>
                <a:srgbClr val="FF0066"/>
              </a:solidFill>
            </a:endParaRPr>
          </a:p>
        </p:txBody>
      </p:sp>
      <p:sp>
        <p:nvSpPr>
          <p:cNvPr id="36870" name="AutoShape 7"/>
          <p:cNvSpPr>
            <a:spLocks noChangeArrowheads="1"/>
          </p:cNvSpPr>
          <p:nvPr/>
        </p:nvSpPr>
        <p:spPr bwMode="auto">
          <a:xfrm>
            <a:off x="3962400" y="3048000"/>
            <a:ext cx="838200" cy="381000"/>
          </a:xfrm>
          <a:prstGeom prst="rightArrow">
            <a:avLst>
              <a:gd name="adj1" fmla="val 50000"/>
              <a:gd name="adj2" fmla="val 55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36871" name="AutoShape 8"/>
          <p:cNvSpPr>
            <a:spLocks noChangeArrowheads="1"/>
          </p:cNvSpPr>
          <p:nvPr/>
        </p:nvSpPr>
        <p:spPr bwMode="auto">
          <a:xfrm>
            <a:off x="5638800" y="3810000"/>
            <a:ext cx="381000" cy="990600"/>
          </a:xfrm>
          <a:prstGeom prst="downArrow">
            <a:avLst>
              <a:gd name="adj1" fmla="val 50000"/>
              <a:gd name="adj2" fmla="val 65000"/>
            </a:avLst>
          </a:prstGeom>
          <a:solidFill>
            <a:srgbClr val="000000"/>
          </a:solidFill>
          <a:ln w="9525">
            <a:solidFill>
              <a:schemeClr val="tx1"/>
            </a:solidFill>
            <a:miter lim="800000"/>
            <a:headEnd/>
            <a:tailEnd/>
          </a:ln>
        </p:spPr>
        <p:txBody>
          <a:bodyPr vert="eaVert"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36872" name="AutoShape 9"/>
          <p:cNvSpPr>
            <a:spLocks noChangeArrowheads="1"/>
          </p:cNvSpPr>
          <p:nvPr/>
        </p:nvSpPr>
        <p:spPr bwMode="auto">
          <a:xfrm>
            <a:off x="7543800" y="22098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t>STRENGTHS</a:t>
            </a:r>
          </a:p>
          <a:p>
            <a:pPr algn="ctr"/>
            <a:r>
              <a:rPr lang="en-US" altLang="x-none" sz="1800" b="1" dirty="0"/>
              <a:t>WEAKNESSES</a:t>
            </a:r>
          </a:p>
          <a:p>
            <a:pPr algn="ctr"/>
            <a:r>
              <a:rPr lang="en-US" altLang="x-none" sz="1800" b="1" dirty="0"/>
              <a:t>OPPORTUNITIES</a:t>
            </a:r>
          </a:p>
          <a:p>
            <a:pPr algn="ctr"/>
            <a:r>
              <a:rPr lang="en-US" altLang="x-none" sz="1800" b="1" dirty="0"/>
              <a:t>THREATS</a:t>
            </a:r>
          </a:p>
        </p:txBody>
      </p:sp>
      <p:sp>
        <p:nvSpPr>
          <p:cNvPr id="36873" name="AutoShape 10"/>
          <p:cNvSpPr>
            <a:spLocks noChangeArrowheads="1"/>
          </p:cNvSpPr>
          <p:nvPr/>
        </p:nvSpPr>
        <p:spPr bwMode="auto">
          <a:xfrm>
            <a:off x="6705600" y="5257800"/>
            <a:ext cx="838200" cy="381000"/>
          </a:xfrm>
          <a:prstGeom prst="rightArrow">
            <a:avLst>
              <a:gd name="adj1" fmla="val 50000"/>
              <a:gd name="adj2" fmla="val 55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36874" name="AutoShape 11"/>
          <p:cNvSpPr>
            <a:spLocks noChangeArrowheads="1"/>
          </p:cNvSpPr>
          <p:nvPr/>
        </p:nvSpPr>
        <p:spPr bwMode="auto">
          <a:xfrm rot="-4579145">
            <a:off x="8546307" y="3958432"/>
            <a:ext cx="2733675" cy="1068388"/>
          </a:xfrm>
          <a:prstGeom prst="curvedUpArrow">
            <a:avLst>
              <a:gd name="adj1" fmla="val 52429"/>
              <a:gd name="adj2" fmla="val 102348"/>
              <a:gd name="adj3" fmla="val 33333"/>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36875" name="AutoShape 12"/>
          <p:cNvSpPr>
            <a:spLocks noChangeArrowheads="1"/>
          </p:cNvSpPr>
          <p:nvPr/>
        </p:nvSpPr>
        <p:spPr bwMode="auto">
          <a:xfrm>
            <a:off x="7543800" y="48006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School/ </a:t>
            </a:r>
          </a:p>
          <a:p>
            <a:pPr algn="ctr"/>
            <a:r>
              <a:rPr lang="en-US" altLang="x-none" sz="1800" b="1" dirty="0">
                <a:solidFill>
                  <a:schemeClr val="bg1"/>
                </a:solidFill>
              </a:rPr>
              <a:t>Community</a:t>
            </a:r>
          </a:p>
          <a:p>
            <a:pPr algn="ctr"/>
            <a:r>
              <a:rPr lang="en-US" altLang="x-none" sz="1800" b="1" dirty="0">
                <a:solidFill>
                  <a:schemeClr val="bg1"/>
                </a:solidFill>
              </a:rPr>
              <a:t>Feedback</a:t>
            </a:r>
          </a:p>
          <a:p>
            <a:pPr algn="ctr"/>
            <a:endParaRPr lang="en-US" altLang="x-none" sz="1800" b="1" dirty="0">
              <a:solidFill>
                <a:srgbClr val="FF0066"/>
              </a:solidFill>
            </a:endParaRPr>
          </a:p>
        </p:txBody>
      </p:sp>
      <p:sp>
        <p:nvSpPr>
          <p:cNvPr id="2" name="TextBox 1">
            <a:extLst>
              <a:ext uri="{FF2B5EF4-FFF2-40B4-BE49-F238E27FC236}">
                <a16:creationId xmlns:a16="http://schemas.microsoft.com/office/drawing/2014/main" id="{8C42CD69-242F-0441-8F9B-2880F758FD56}"/>
              </a:ext>
            </a:extLst>
          </p:cNvPr>
          <p:cNvSpPr txBox="1"/>
          <p:nvPr/>
        </p:nvSpPr>
        <p:spPr>
          <a:xfrm>
            <a:off x="397564" y="5257799"/>
            <a:ext cx="3793436" cy="144655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sz="4400" b="1" dirty="0">
              <a:solidFill>
                <a:schemeClr val="accent1"/>
              </a:solidFill>
            </a:endParaRPr>
          </a:p>
          <a:p>
            <a:r>
              <a:rPr lang="en-US" sz="4400" b="1" dirty="0">
                <a:solidFill>
                  <a:schemeClr val="accent1"/>
                </a:solidFill>
              </a:rPr>
              <a:t>Data Retreat</a:t>
            </a:r>
          </a:p>
        </p:txBody>
      </p:sp>
    </p:spTree>
    <p:extLst>
      <p:ext uri="{BB962C8B-B14F-4D97-AF65-F5344CB8AC3E}">
        <p14:creationId xmlns:p14="http://schemas.microsoft.com/office/powerpoint/2010/main" val="681624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7889" name="Content Placeholder 5" descr="MC900439587.png"/>
          <p:cNvPicPr>
            <a:picLocks noGrp="1" noChangeAspect="1"/>
          </p:cNvPicPr>
          <p:nvPr>
            <p:ph idx="1"/>
          </p:nvPr>
        </p:nvPicPr>
        <p:blipFill>
          <a:blip r:embed="rId2">
            <a:extLst>
              <a:ext uri="{28A0092B-C50C-407E-A947-70E740481C1C}">
                <a14:useLocalDpi xmlns:a14="http://schemas.microsoft.com/office/drawing/2010/main" val="0"/>
              </a:ext>
            </a:extLst>
          </a:blip>
          <a:srcRect l="-22491" r="-22491"/>
          <a:stretch>
            <a:fillRect/>
          </a:stretch>
        </p:blipFill>
        <p:spPr>
          <a:xfrm>
            <a:off x="56356" y="323851"/>
            <a:ext cx="12344400" cy="7086600"/>
          </a:xfrm>
        </p:spPr>
      </p:pic>
      <p:sp>
        <p:nvSpPr>
          <p:cNvPr id="37892" name="TextBox 6"/>
          <p:cNvSpPr txBox="1">
            <a:spLocks noChangeArrowheads="1"/>
          </p:cNvSpPr>
          <p:nvPr/>
        </p:nvSpPr>
        <p:spPr bwMode="auto">
          <a:xfrm>
            <a:off x="2971801" y="4572001"/>
            <a:ext cx="24256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solidFill>
                  <a:srgbClr val="FFFFFF"/>
                </a:solidFill>
              </a:rPr>
              <a:t>STUDENT</a:t>
            </a:r>
          </a:p>
          <a:p>
            <a:pPr eaLnBrk="1" hangingPunct="1"/>
            <a:r>
              <a:rPr lang="en-US" altLang="x-none" b="1" dirty="0">
                <a:solidFill>
                  <a:srgbClr val="FFFFFF"/>
                </a:solidFill>
              </a:rPr>
              <a:t>GROWTH &amp;</a:t>
            </a:r>
          </a:p>
          <a:p>
            <a:pPr eaLnBrk="1" hangingPunct="1"/>
            <a:r>
              <a:rPr lang="en-US" altLang="x-none" b="1" dirty="0">
                <a:solidFill>
                  <a:srgbClr val="FFFFFF"/>
                </a:solidFill>
              </a:rPr>
              <a:t>ACHIEVEMENT</a:t>
            </a:r>
          </a:p>
        </p:txBody>
      </p:sp>
      <p:sp>
        <p:nvSpPr>
          <p:cNvPr id="37893" name="TextBox 7"/>
          <p:cNvSpPr txBox="1">
            <a:spLocks noChangeArrowheads="1"/>
          </p:cNvSpPr>
          <p:nvPr/>
        </p:nvSpPr>
        <p:spPr bwMode="auto">
          <a:xfrm>
            <a:off x="6889979" y="4572001"/>
            <a:ext cx="31713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solidFill>
                  <a:srgbClr val="FFFFFF"/>
                </a:solidFill>
              </a:rPr>
              <a:t>CULTURE:</a:t>
            </a:r>
          </a:p>
          <a:p>
            <a:pPr marL="285750" indent="-285750" eaLnBrk="1" hangingPunct="1">
              <a:buFont typeface="Arial" charset="0"/>
              <a:buChar char="•"/>
            </a:pPr>
            <a:r>
              <a:rPr lang="en-US" altLang="x-none" sz="1600" b="1" dirty="0">
                <a:solidFill>
                  <a:srgbClr val="FFFFFF"/>
                </a:solidFill>
              </a:rPr>
              <a:t>LEARNING CONDITIONS</a:t>
            </a:r>
          </a:p>
          <a:p>
            <a:pPr marL="285750" indent="-285750" eaLnBrk="1" hangingPunct="1">
              <a:buFont typeface="Arial" charset="0"/>
              <a:buChar char="•"/>
            </a:pPr>
            <a:r>
              <a:rPr lang="en-US" altLang="x-none" sz="1600" b="1" dirty="0">
                <a:solidFill>
                  <a:srgbClr val="FFFFFF"/>
                </a:solidFill>
              </a:rPr>
              <a:t>TEACHING CONDITIONS</a:t>
            </a:r>
          </a:p>
          <a:p>
            <a:pPr marL="285750" indent="-285750" eaLnBrk="1" hangingPunct="1">
              <a:buFont typeface="Arial" charset="0"/>
              <a:buChar char="•"/>
            </a:pPr>
            <a:r>
              <a:rPr lang="en-US" altLang="x-none" sz="1600" b="1" dirty="0">
                <a:solidFill>
                  <a:srgbClr val="FFFFFF"/>
                </a:solidFill>
              </a:rPr>
              <a:t>LEADING CONDITIONS</a:t>
            </a:r>
          </a:p>
        </p:txBody>
      </p:sp>
      <p:sp>
        <p:nvSpPr>
          <p:cNvPr id="37894" name="TextBox 8"/>
          <p:cNvSpPr txBox="1">
            <a:spLocks noChangeArrowheads="1"/>
          </p:cNvSpPr>
          <p:nvPr/>
        </p:nvSpPr>
        <p:spPr bwMode="auto">
          <a:xfrm>
            <a:off x="7772400" y="1600200"/>
            <a:ext cx="21355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solidFill>
                  <a:srgbClr val="FFFFFF"/>
                </a:solidFill>
              </a:rPr>
              <a:t>RESOURCES</a:t>
            </a:r>
          </a:p>
          <a:p>
            <a:pPr marL="287338" indent="-57150" eaLnBrk="1" hangingPunct="1"/>
            <a:r>
              <a:rPr lang="en-US" altLang="x-none" sz="1600" b="1" dirty="0">
                <a:solidFill>
                  <a:srgbClr val="FFFFFF"/>
                </a:solidFill>
              </a:rPr>
              <a:t>FINANCIAL</a:t>
            </a:r>
          </a:p>
          <a:p>
            <a:pPr marL="287338" indent="-57150" eaLnBrk="1" hangingPunct="1"/>
            <a:r>
              <a:rPr lang="en-US" altLang="x-none" sz="1600" b="1" dirty="0">
                <a:solidFill>
                  <a:srgbClr val="FFFFFF"/>
                </a:solidFill>
              </a:rPr>
              <a:t>FACILITIES</a:t>
            </a:r>
          </a:p>
          <a:p>
            <a:pPr marL="287338" indent="-57150" eaLnBrk="1" hangingPunct="1"/>
            <a:r>
              <a:rPr lang="en-US" altLang="x-none" sz="1600" b="1" dirty="0">
                <a:solidFill>
                  <a:srgbClr val="FFFFFF"/>
                </a:solidFill>
              </a:rPr>
              <a:t>TECHNOLOGY</a:t>
            </a:r>
          </a:p>
        </p:txBody>
      </p:sp>
      <p:sp>
        <p:nvSpPr>
          <p:cNvPr id="37895" name="TextBox 9"/>
          <p:cNvSpPr txBox="1">
            <a:spLocks noChangeArrowheads="1"/>
          </p:cNvSpPr>
          <p:nvPr/>
        </p:nvSpPr>
        <p:spPr bwMode="auto">
          <a:xfrm>
            <a:off x="2532837" y="1757071"/>
            <a:ext cx="23903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solidFill>
                  <a:schemeClr val="bg1"/>
                </a:solidFill>
              </a:rPr>
              <a:t>FAMILY/</a:t>
            </a:r>
          </a:p>
          <a:p>
            <a:pPr eaLnBrk="1" hangingPunct="1"/>
            <a:r>
              <a:rPr lang="en-US" altLang="x-none" b="1" dirty="0">
                <a:solidFill>
                  <a:schemeClr val="bg1"/>
                </a:solidFill>
              </a:rPr>
              <a:t>COMMUNITY</a:t>
            </a:r>
          </a:p>
          <a:p>
            <a:pPr eaLnBrk="1" hangingPunct="1"/>
            <a:r>
              <a:rPr lang="en-US" altLang="x-none" b="1" dirty="0">
                <a:solidFill>
                  <a:schemeClr val="bg1"/>
                </a:solidFill>
              </a:rPr>
              <a:t>ENGAGEMENT</a:t>
            </a:r>
          </a:p>
        </p:txBody>
      </p:sp>
      <p:sp>
        <p:nvSpPr>
          <p:cNvPr id="37896" name="TextBox 10"/>
          <p:cNvSpPr txBox="1">
            <a:spLocks noChangeArrowheads="1"/>
          </p:cNvSpPr>
          <p:nvPr/>
        </p:nvSpPr>
        <p:spPr bwMode="auto">
          <a:xfrm>
            <a:off x="4986339" y="762001"/>
            <a:ext cx="2581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dirty="0">
                <a:solidFill>
                  <a:srgbClr val="FFFFFF"/>
                </a:solidFill>
              </a:rPr>
              <a:t>QUALITY STAFF</a:t>
            </a:r>
          </a:p>
        </p:txBody>
      </p:sp>
      <p:sp>
        <p:nvSpPr>
          <p:cNvPr id="2" name="Title 1"/>
          <p:cNvSpPr>
            <a:spLocks noGrp="1"/>
          </p:cNvSpPr>
          <p:nvPr>
            <p:ph type="title"/>
          </p:nvPr>
        </p:nvSpPr>
        <p:spPr>
          <a:xfrm>
            <a:off x="5161755" y="2294619"/>
            <a:ext cx="2406315" cy="1325563"/>
          </a:xfrm>
        </p:spPr>
        <p:txBody>
          <a:bodyPr>
            <a:noAutofit/>
          </a:bodyPr>
          <a:lstStyle/>
          <a:p>
            <a:r>
              <a:rPr lang="en-US" sz="6000" b="1" dirty="0"/>
              <a:t>GOALS</a:t>
            </a:r>
          </a:p>
        </p:txBody>
      </p:sp>
    </p:spTree>
    <p:extLst>
      <p:ext uri="{BB962C8B-B14F-4D97-AF65-F5344CB8AC3E}">
        <p14:creationId xmlns:p14="http://schemas.microsoft.com/office/powerpoint/2010/main" val="1392694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 name="Content Placeholder 2"/>
          <p:cNvPicPr>
            <a:picLocks noChangeAspect="1"/>
          </p:cNvPicPr>
          <p:nvPr/>
        </p:nvPicPr>
        <p:blipFill rotWithShape="1">
          <a:blip r:embed="rId2">
            <a:extLst>
              <a:ext uri="{28A0092B-C50C-407E-A947-70E740481C1C}">
                <a14:useLocalDpi xmlns:a14="http://schemas.microsoft.com/office/drawing/2010/main" val="0"/>
              </a:ext>
            </a:extLst>
          </a:blip>
          <a:srcRect l="724" r="16509" b="1"/>
          <a:stretch/>
        </p:blipFill>
        <p:spPr>
          <a:xfrm>
            <a:off x="4636008" y="640082"/>
            <a:ext cx="6916329" cy="5577837"/>
          </a:xfrm>
          <a:prstGeom prst="rect">
            <a:avLst/>
          </a:prstGeom>
          <a:effectLst/>
        </p:spPr>
      </p:pic>
      <p:sp>
        <p:nvSpPr>
          <p:cNvPr id="38913" name="Title 1"/>
          <p:cNvSpPr>
            <a:spLocks noGrp="1"/>
          </p:cNvSpPr>
          <p:nvPr>
            <p:ph type="title"/>
          </p:nvPr>
        </p:nvSpPr>
        <p:spPr bwMode="auto">
          <a:xfrm>
            <a:off x="648929" y="629266"/>
            <a:ext cx="3667039" cy="167660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algn="ctr" eaLnBrk="1" hangingPunct="1"/>
            <a:r>
              <a:rPr lang="en-US" altLang="x-none" sz="5400" b="1" dirty="0">
                <a:solidFill>
                  <a:srgbClr val="FF0000"/>
                </a:solidFill>
                <a:ea typeface="ＭＳ Ｐゴシック" charset="-128"/>
              </a:rPr>
              <a:t>SWOT ANALYSIS</a:t>
            </a:r>
          </a:p>
        </p:txBody>
      </p:sp>
      <p:sp>
        <p:nvSpPr>
          <p:cNvPr id="4" name="Content Placeholder 3"/>
          <p:cNvSpPr>
            <a:spLocks noGrp="1"/>
          </p:cNvSpPr>
          <p:nvPr>
            <p:ph idx="1"/>
          </p:nvPr>
        </p:nvSpPr>
        <p:spPr>
          <a:xfrm>
            <a:off x="648930" y="2438400"/>
            <a:ext cx="3667037" cy="3785419"/>
          </a:xfrm>
          <a:solidFill>
            <a:srgbClr val="00B0F0"/>
          </a:solidFill>
          <a:ln w="57150">
            <a:solidFill>
              <a:schemeClr val="tx1"/>
            </a:solidFill>
          </a:ln>
        </p:spPr>
        <p:txBody>
          <a:bodyPr>
            <a:normAutofit/>
          </a:bodyPr>
          <a:lstStyle/>
          <a:p>
            <a:r>
              <a:rPr lang="en-US" sz="4400" dirty="0"/>
              <a:t>Strengths</a:t>
            </a:r>
          </a:p>
          <a:p>
            <a:r>
              <a:rPr lang="en-US" sz="4400" dirty="0"/>
              <a:t>Weaknesses</a:t>
            </a:r>
          </a:p>
          <a:p>
            <a:r>
              <a:rPr lang="en-US" sz="4400" dirty="0"/>
              <a:t>Opportunities</a:t>
            </a:r>
          </a:p>
          <a:p>
            <a:r>
              <a:rPr lang="en-US" sz="4400" dirty="0"/>
              <a:t>Threats</a:t>
            </a:r>
          </a:p>
        </p:txBody>
      </p:sp>
    </p:spTree>
    <p:extLst>
      <p:ext uri="{BB962C8B-B14F-4D97-AF65-F5344CB8AC3E}">
        <p14:creationId xmlns:p14="http://schemas.microsoft.com/office/powerpoint/2010/main" val="39562076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09636390"/>
              </p:ext>
            </p:extLst>
          </p:nvPr>
        </p:nvGraphicFramePr>
        <p:xfrm>
          <a:off x="1524000" y="228600"/>
          <a:ext cx="9144000" cy="6402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54179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0962" name="AutoShape 2"/>
          <p:cNvSpPr>
            <a:spLocks noGrp="1" noChangeArrowheads="1"/>
          </p:cNvSpPr>
          <p:nvPr>
            <p:ph type="title"/>
          </p:nvPr>
        </p:nvSpPr>
        <p:spPr bwMode="auto">
          <a:xfrm>
            <a:off x="1676400" y="76201"/>
            <a:ext cx="8839200" cy="1325563"/>
          </a:xfrm>
          <a:prstGeom prst="roundRect">
            <a:avLst>
              <a:gd name="adj" fmla="val 16667"/>
            </a:avLst>
          </a:prstGeom>
          <a:solidFill>
            <a:srgbClr val="FFFFFF"/>
          </a:solidFill>
          <a:ln>
            <a:solidFill>
              <a:srgbClr val="000000"/>
            </a:solidFill>
            <a:round/>
            <a:headEnd/>
            <a:tailEnd/>
          </a:ln>
        </p:spPr>
        <p:txBody>
          <a:bodyPr vert="horz" wrap="square" lIns="91440" tIns="45720" rIns="91440" bIns="45720" numCol="1" rtlCol="0" anchor="t" anchorCtr="0" compatLnSpc="1">
            <a:prstTxWarp prst="textNoShape">
              <a:avLst/>
            </a:prstTxWarp>
            <a:normAutofit/>
          </a:bodyPr>
          <a:lstStyle/>
          <a:p>
            <a:pPr algn="l" eaLnBrk="1" hangingPunct="1"/>
            <a:r>
              <a:rPr lang="en-US" altLang="x-none" sz="3900">
                <a:ea typeface="ＭＳ Ｐゴシック" charset="-128"/>
              </a:rPr>
              <a:t>PART TWO:</a:t>
            </a:r>
            <a:r>
              <a:rPr lang="en-US" altLang="x-none" sz="4000">
                <a:ea typeface="ＭＳ Ｐゴシック" charset="-128"/>
              </a:rPr>
              <a:t>  </a:t>
            </a:r>
            <a:r>
              <a:rPr lang="en-US" altLang="x-none" sz="3200">
                <a:ea typeface="ＭＳ Ｐゴシック" charset="-128"/>
              </a:rPr>
              <a:t>Determine the </a:t>
            </a:r>
            <a:r>
              <a:rPr lang="ja-JP" altLang="en-US" sz="3200">
                <a:ea typeface="ＭＳ Ｐゴシック" charset="-128"/>
              </a:rPr>
              <a:t>“</a:t>
            </a:r>
            <a:r>
              <a:rPr lang="en-US" altLang="ja-JP" sz="3200">
                <a:ea typeface="ＭＳ Ｐゴシック" charset="-128"/>
              </a:rPr>
              <a:t>PREFERRED FUTURE</a:t>
            </a:r>
            <a:r>
              <a:rPr lang="ja-JP" altLang="en-US" sz="3200">
                <a:ea typeface="ＭＳ Ｐゴシック" charset="-128"/>
              </a:rPr>
              <a:t>”</a:t>
            </a:r>
            <a:r>
              <a:rPr lang="en-US" altLang="ja-JP" sz="3200">
                <a:ea typeface="ＭＳ Ｐゴシック" charset="-128"/>
              </a:rPr>
              <a:t>-</a:t>
            </a:r>
            <a:r>
              <a:rPr lang="en-US" altLang="ja-JP" sz="2800">
                <a:ea typeface="ＭＳ Ｐゴシック" charset="-128"/>
              </a:rPr>
              <a:t> </a:t>
            </a:r>
            <a:r>
              <a:rPr lang="en-US" altLang="ja-JP" sz="4000">
                <a:solidFill>
                  <a:srgbClr val="FF0000"/>
                </a:solidFill>
                <a:ea typeface="ＭＳ Ｐゴシック" charset="-128"/>
              </a:rPr>
              <a:t>Where do we want to be?</a:t>
            </a:r>
            <a:endParaRPr lang="en-US" altLang="x-none" sz="4000">
              <a:solidFill>
                <a:srgbClr val="FF0000"/>
              </a:solidFill>
              <a:ea typeface="ＭＳ Ｐゴシック" charset="-128"/>
            </a:endParaRPr>
          </a:p>
        </p:txBody>
      </p:sp>
      <p:sp>
        <p:nvSpPr>
          <p:cNvPr id="40963" name="AutoShape 4"/>
          <p:cNvSpPr>
            <a:spLocks noChangeArrowheads="1"/>
          </p:cNvSpPr>
          <p:nvPr/>
        </p:nvSpPr>
        <p:spPr bwMode="auto">
          <a:xfrm>
            <a:off x="4038600" y="4800600"/>
            <a:ext cx="19812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Vision</a:t>
            </a:r>
          </a:p>
          <a:p>
            <a:pPr algn="ctr"/>
            <a:r>
              <a:rPr lang="en-US" altLang="x-none" sz="1800" b="1" dirty="0">
                <a:solidFill>
                  <a:schemeClr val="bg1"/>
                </a:solidFill>
              </a:rPr>
              <a:t> Retreat</a:t>
            </a:r>
          </a:p>
        </p:txBody>
      </p:sp>
      <p:sp>
        <p:nvSpPr>
          <p:cNvPr id="40964" name="AutoShape 5"/>
          <p:cNvSpPr>
            <a:spLocks noChangeArrowheads="1"/>
          </p:cNvSpPr>
          <p:nvPr/>
        </p:nvSpPr>
        <p:spPr bwMode="auto">
          <a:xfrm>
            <a:off x="6019800" y="5181600"/>
            <a:ext cx="457200" cy="381000"/>
          </a:xfrm>
          <a:prstGeom prst="rightArrow">
            <a:avLst>
              <a:gd name="adj1" fmla="val 50000"/>
              <a:gd name="adj2" fmla="val 3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40965" name="AutoShape 6"/>
          <p:cNvSpPr>
            <a:spLocks noChangeArrowheads="1"/>
          </p:cNvSpPr>
          <p:nvPr/>
        </p:nvSpPr>
        <p:spPr bwMode="auto">
          <a:xfrm>
            <a:off x="6248400" y="22098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t>Preferred </a:t>
            </a:r>
          </a:p>
          <a:p>
            <a:pPr algn="ctr"/>
            <a:r>
              <a:rPr lang="en-US" altLang="x-none" sz="1800" b="1" dirty="0"/>
              <a:t>Future: </a:t>
            </a:r>
          </a:p>
          <a:p>
            <a:pPr algn="ctr"/>
            <a:r>
              <a:rPr lang="en-US" altLang="x-none" sz="1800" b="1" dirty="0"/>
              <a:t>Mission,</a:t>
            </a:r>
          </a:p>
          <a:p>
            <a:pPr algn="ctr"/>
            <a:r>
              <a:rPr lang="en-US" altLang="x-none" sz="1800" b="1" dirty="0"/>
              <a:t> Vision,</a:t>
            </a:r>
          </a:p>
          <a:p>
            <a:pPr algn="ctr"/>
            <a:r>
              <a:rPr lang="en-US" altLang="x-none" sz="1800" b="1" dirty="0"/>
              <a:t>and</a:t>
            </a:r>
          </a:p>
          <a:p>
            <a:pPr algn="ctr"/>
            <a:r>
              <a:rPr lang="en-US" altLang="x-none" sz="1800" b="1" dirty="0"/>
              <a:t>Values</a:t>
            </a:r>
          </a:p>
        </p:txBody>
      </p:sp>
      <p:sp>
        <p:nvSpPr>
          <p:cNvPr id="40966" name="AutoShape 7"/>
          <p:cNvSpPr>
            <a:spLocks noChangeArrowheads="1"/>
          </p:cNvSpPr>
          <p:nvPr/>
        </p:nvSpPr>
        <p:spPr bwMode="auto">
          <a:xfrm rot="-4579145">
            <a:off x="7473157" y="3958432"/>
            <a:ext cx="2733675" cy="1068388"/>
          </a:xfrm>
          <a:prstGeom prst="curvedUpArrow">
            <a:avLst>
              <a:gd name="adj1" fmla="val 52429"/>
              <a:gd name="adj2" fmla="val 102348"/>
              <a:gd name="adj3" fmla="val 33333"/>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40967" name="AutoShape 8"/>
          <p:cNvSpPr>
            <a:spLocks noChangeArrowheads="1"/>
          </p:cNvSpPr>
          <p:nvPr/>
        </p:nvSpPr>
        <p:spPr bwMode="auto">
          <a:xfrm>
            <a:off x="6477000" y="48006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School/ </a:t>
            </a:r>
          </a:p>
          <a:p>
            <a:pPr algn="ctr"/>
            <a:r>
              <a:rPr lang="en-US" altLang="x-none" sz="1800" b="1" dirty="0">
                <a:solidFill>
                  <a:schemeClr val="bg1"/>
                </a:solidFill>
              </a:rPr>
              <a:t>Community</a:t>
            </a:r>
          </a:p>
          <a:p>
            <a:pPr algn="ctr"/>
            <a:r>
              <a:rPr lang="en-US" altLang="x-none" sz="1800" b="1" dirty="0">
                <a:solidFill>
                  <a:schemeClr val="bg1"/>
                </a:solidFill>
              </a:rPr>
              <a:t>Visioning </a:t>
            </a:r>
          </a:p>
          <a:p>
            <a:pPr algn="ctr"/>
            <a:r>
              <a:rPr lang="en-US" altLang="x-none" sz="1800" b="1" dirty="0">
                <a:solidFill>
                  <a:schemeClr val="bg1"/>
                </a:solidFill>
              </a:rPr>
              <a:t>Forums</a:t>
            </a:r>
          </a:p>
        </p:txBody>
      </p:sp>
      <p:sp>
        <p:nvSpPr>
          <p:cNvPr id="40968" name="AutoShape 9"/>
          <p:cNvSpPr>
            <a:spLocks noChangeArrowheads="1"/>
          </p:cNvSpPr>
          <p:nvPr/>
        </p:nvSpPr>
        <p:spPr bwMode="auto">
          <a:xfrm>
            <a:off x="4038600" y="2819400"/>
            <a:ext cx="1981200" cy="16002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x-none" sz="1800" b="1" dirty="0"/>
          </a:p>
          <a:p>
            <a:pPr algn="ctr"/>
            <a:endParaRPr lang="en-US" altLang="x-none" sz="1800" b="1" dirty="0"/>
          </a:p>
          <a:p>
            <a:pPr algn="ctr"/>
            <a:r>
              <a:rPr lang="en-US" altLang="x-none" sz="1600" b="1" dirty="0">
                <a:solidFill>
                  <a:schemeClr val="bg1"/>
                </a:solidFill>
              </a:rPr>
              <a:t>Political, Social,</a:t>
            </a:r>
          </a:p>
          <a:p>
            <a:pPr algn="ctr"/>
            <a:r>
              <a:rPr lang="en-US" altLang="x-none" sz="1600" b="1" dirty="0">
                <a:solidFill>
                  <a:schemeClr val="bg1"/>
                </a:solidFill>
              </a:rPr>
              <a:t>Economical,</a:t>
            </a:r>
          </a:p>
          <a:p>
            <a:pPr algn="ctr"/>
            <a:r>
              <a:rPr lang="en-US" altLang="x-none" sz="1600" b="1" dirty="0">
                <a:solidFill>
                  <a:schemeClr val="bg1"/>
                </a:solidFill>
              </a:rPr>
              <a:t> Demographical,</a:t>
            </a:r>
          </a:p>
          <a:p>
            <a:pPr algn="ctr"/>
            <a:r>
              <a:rPr lang="en-US" altLang="x-none" sz="1600" b="1" dirty="0">
                <a:solidFill>
                  <a:schemeClr val="bg1"/>
                </a:solidFill>
              </a:rPr>
              <a:t>Technological, &amp;</a:t>
            </a:r>
          </a:p>
          <a:p>
            <a:pPr algn="ctr"/>
            <a:r>
              <a:rPr lang="en-US" altLang="x-none" sz="1600" b="1" dirty="0">
                <a:solidFill>
                  <a:schemeClr val="bg1"/>
                </a:solidFill>
              </a:rPr>
              <a:t>Educational </a:t>
            </a:r>
          </a:p>
          <a:p>
            <a:pPr algn="ctr"/>
            <a:r>
              <a:rPr lang="en-US" altLang="x-none" sz="1600" b="1" dirty="0">
                <a:solidFill>
                  <a:schemeClr val="bg1"/>
                </a:solidFill>
              </a:rPr>
              <a:t>Impacts</a:t>
            </a:r>
          </a:p>
          <a:p>
            <a:pPr algn="ctr"/>
            <a:endParaRPr lang="en-US" altLang="x-none" sz="1800" b="1" dirty="0"/>
          </a:p>
          <a:p>
            <a:pPr algn="ctr"/>
            <a:endParaRPr lang="en-US" altLang="x-none" sz="1800" b="1" dirty="0">
              <a:solidFill>
                <a:srgbClr val="FF0066"/>
              </a:solidFill>
            </a:endParaRPr>
          </a:p>
        </p:txBody>
      </p:sp>
      <p:sp>
        <p:nvSpPr>
          <p:cNvPr id="40969" name="AutoShape 10"/>
          <p:cNvSpPr>
            <a:spLocks noChangeArrowheads="1"/>
          </p:cNvSpPr>
          <p:nvPr/>
        </p:nvSpPr>
        <p:spPr bwMode="auto">
          <a:xfrm>
            <a:off x="1905000" y="1828800"/>
            <a:ext cx="19812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Current </a:t>
            </a:r>
            <a:br>
              <a:rPr lang="en-US" altLang="x-none" sz="1800" b="1" dirty="0">
                <a:solidFill>
                  <a:schemeClr val="bg1"/>
                </a:solidFill>
              </a:rPr>
            </a:br>
            <a:r>
              <a:rPr lang="en-US" altLang="x-none" sz="1800" b="1" dirty="0">
                <a:solidFill>
                  <a:schemeClr val="bg1"/>
                </a:solidFill>
              </a:rPr>
              <a:t>Strategic Plan</a:t>
            </a:r>
          </a:p>
          <a:p>
            <a:pPr algn="ctr"/>
            <a:r>
              <a:rPr lang="en-US" altLang="x-none" sz="1800" b="1" dirty="0">
                <a:solidFill>
                  <a:schemeClr val="bg1"/>
                </a:solidFill>
              </a:rPr>
              <a:t>Mission and</a:t>
            </a:r>
          </a:p>
          <a:p>
            <a:pPr algn="ctr"/>
            <a:r>
              <a:rPr lang="en-US" altLang="x-none" sz="1800" b="1" dirty="0">
                <a:solidFill>
                  <a:schemeClr val="bg1"/>
                </a:solidFill>
              </a:rPr>
              <a:t>Vision</a:t>
            </a:r>
          </a:p>
          <a:p>
            <a:pPr algn="ctr"/>
            <a:r>
              <a:rPr lang="en-US" altLang="x-none" sz="1800" b="1" dirty="0">
                <a:solidFill>
                  <a:schemeClr val="bg1"/>
                </a:solidFill>
              </a:rPr>
              <a:t>Belief</a:t>
            </a:r>
          </a:p>
        </p:txBody>
      </p:sp>
      <p:sp>
        <p:nvSpPr>
          <p:cNvPr id="40970" name="AutoShape 11"/>
          <p:cNvSpPr>
            <a:spLocks noChangeArrowheads="1"/>
          </p:cNvSpPr>
          <p:nvPr/>
        </p:nvSpPr>
        <p:spPr bwMode="auto">
          <a:xfrm rot="5400000">
            <a:off x="4876800" y="4419600"/>
            <a:ext cx="381000" cy="381000"/>
          </a:xfrm>
          <a:prstGeom prst="rightArrow">
            <a:avLst>
              <a:gd name="adj1" fmla="val 50000"/>
              <a:gd name="adj2" fmla="val 4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40971" name="AutoShape 12"/>
          <p:cNvSpPr>
            <a:spLocks noChangeArrowheads="1"/>
          </p:cNvSpPr>
          <p:nvPr/>
        </p:nvSpPr>
        <p:spPr bwMode="auto">
          <a:xfrm rot="5400000">
            <a:off x="4332288" y="1863607"/>
            <a:ext cx="708025" cy="124801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2"/>
          </a:solidFill>
          <a:ln w="9525">
            <a:solidFill>
              <a:schemeClr val="tx1"/>
            </a:solidFill>
            <a:miter lim="800000"/>
            <a:headEnd/>
            <a:tailEnd/>
          </a:ln>
        </p:spPr>
        <p:txBody>
          <a:bodyPr anchor="ctr">
            <a:spAutoFit/>
          </a:bodyPr>
          <a:lstStyle/>
          <a:p>
            <a:endParaRPr lang="en-US"/>
          </a:p>
        </p:txBody>
      </p:sp>
      <p:sp>
        <p:nvSpPr>
          <p:cNvPr id="2" name="TextBox 1">
            <a:extLst>
              <a:ext uri="{FF2B5EF4-FFF2-40B4-BE49-F238E27FC236}">
                <a16:creationId xmlns:a16="http://schemas.microsoft.com/office/drawing/2014/main" id="{8D0835E9-40DC-3F4B-AA39-6E3E0CE62C91}"/>
              </a:ext>
            </a:extLst>
          </p:cNvPr>
          <p:cNvSpPr txBox="1"/>
          <p:nvPr/>
        </p:nvSpPr>
        <p:spPr>
          <a:xfrm>
            <a:off x="0" y="5181600"/>
            <a:ext cx="3886200" cy="1446550"/>
          </a:xfrm>
          <a:prstGeom prst="rect">
            <a:avLst/>
          </a:prstGeom>
          <a:solidFill>
            <a:schemeClr val="bg2">
              <a:lumMod val="90000"/>
            </a:schemeClr>
          </a:solidFill>
        </p:spPr>
        <p:txBody>
          <a:bodyPr wrap="square" rtlCol="0">
            <a:spAutoFit/>
          </a:bodyPr>
          <a:lstStyle/>
          <a:p>
            <a:endParaRPr lang="en-US" sz="4400" b="1" dirty="0">
              <a:solidFill>
                <a:schemeClr val="accent1"/>
              </a:solidFill>
            </a:endParaRPr>
          </a:p>
          <a:p>
            <a:r>
              <a:rPr lang="en-US" sz="4400" b="1" dirty="0">
                <a:solidFill>
                  <a:schemeClr val="accent1"/>
                </a:solidFill>
              </a:rPr>
              <a:t>Vision Retreat</a:t>
            </a:r>
          </a:p>
        </p:txBody>
      </p:sp>
    </p:spTree>
    <p:extLst>
      <p:ext uri="{BB962C8B-B14F-4D97-AF65-F5344CB8AC3E}">
        <p14:creationId xmlns:p14="http://schemas.microsoft.com/office/powerpoint/2010/main" val="87019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6" name="Picture 5" descr="images-1.jpeg"/>
          <p:cNvPicPr>
            <a:picLocks noChangeAspect="1"/>
          </p:cNvPicPr>
          <p:nvPr/>
        </p:nvPicPr>
        <p:blipFill rotWithShape="1">
          <a:blip r:embed="rId2">
            <a:extLst>
              <a:ext uri="{28A0092B-C50C-407E-A947-70E740481C1C}">
                <a14:useLocalDpi xmlns:a14="http://schemas.microsoft.com/office/drawing/2010/main" val="0"/>
              </a:ext>
            </a:extLst>
          </a:blip>
          <a:srcRect l="3012" r="8482" b="-1"/>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 name="Content Placeholder 2"/>
          <p:cNvSpPr>
            <a:spLocks noGrp="1"/>
          </p:cNvSpPr>
          <p:nvPr>
            <p:ph idx="1"/>
          </p:nvPr>
        </p:nvSpPr>
        <p:spPr>
          <a:xfrm>
            <a:off x="648931" y="885371"/>
            <a:ext cx="3667036" cy="5332550"/>
          </a:xfrm>
        </p:spPr>
        <p:txBody>
          <a:bodyPr>
            <a:normAutofit/>
          </a:bodyPr>
          <a:lstStyle/>
          <a:p>
            <a:pPr marL="0" indent="0">
              <a:buNone/>
            </a:pPr>
            <a:r>
              <a:rPr lang="en-US" altLang="en-US" sz="3200" b="1" i="1">
                <a:solidFill>
                  <a:schemeClr val="bg1"/>
                </a:solidFill>
                <a:ea typeface="ＭＳ Ｐゴシック" charset="-128"/>
              </a:rPr>
              <a:t>“</a:t>
            </a:r>
            <a:r>
              <a:rPr lang="en-US" altLang="x-none" sz="3200" b="1" i="1">
                <a:solidFill>
                  <a:schemeClr val="bg1"/>
                </a:solidFill>
                <a:ea typeface="ＭＳ Ｐゴシック" charset="-128"/>
              </a:rPr>
              <a:t>Never doubt that a small group of thoughtful, committed citizens can change the world; indeed, it's the only thing that ever has.</a:t>
            </a:r>
            <a:r>
              <a:rPr lang="en-US" altLang="en-US" sz="3200" b="1" i="1">
                <a:solidFill>
                  <a:schemeClr val="bg1"/>
                </a:solidFill>
                <a:ea typeface="ＭＳ Ｐゴシック" charset="-128"/>
              </a:rPr>
              <a:t>”</a:t>
            </a:r>
            <a:endParaRPr lang="en-US" altLang="x-none" sz="3200" b="1" i="1">
              <a:solidFill>
                <a:schemeClr val="bg1"/>
              </a:solidFill>
              <a:ea typeface="ＭＳ Ｐゴシック" charset="-128"/>
            </a:endParaRPr>
          </a:p>
          <a:p>
            <a:pPr marL="0" indent="0">
              <a:buNone/>
            </a:pPr>
            <a:endParaRPr lang="en-US" altLang="x-none" sz="1800" dirty="0">
              <a:solidFill>
                <a:schemeClr val="bg1"/>
              </a:solidFill>
              <a:ea typeface="ＭＳ Ｐゴシック" charset="-128"/>
            </a:endParaRPr>
          </a:p>
          <a:p>
            <a:pPr marL="0" indent="0">
              <a:buNone/>
            </a:pPr>
            <a:r>
              <a:rPr lang="en-US" altLang="x-none" sz="1800" dirty="0">
                <a:solidFill>
                  <a:schemeClr val="bg1"/>
                </a:solidFill>
                <a:ea typeface="ＭＳ Ｐゴシック" charset="-128"/>
              </a:rPr>
              <a:t>           -  Margaret Mead</a:t>
            </a:r>
          </a:p>
        </p:txBody>
      </p:sp>
      <p:sp>
        <p:nvSpPr>
          <p:cNvPr id="41986" name="Slide Number Placeholder 4"/>
          <p:cNvSpPr>
            <a:spLocks noGrp="1"/>
          </p:cNvSpPr>
          <p:nvPr>
            <p:ph type="sldNum" sz="quarter" idx="12"/>
          </p:nvPr>
        </p:nvSpPr>
        <p:spPr>
          <a:xfrm>
            <a:off x="288635" y="6356350"/>
            <a:ext cx="685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pPr>
            <a:fld id="{1C56F807-6653-A043-9E5A-DB341C624D04}" type="slidenum">
              <a:rPr lang="en-US" altLang="x-none" sz="2200"/>
              <a:pPr eaLnBrk="1" hangingPunct="1">
                <a:lnSpc>
                  <a:spcPct val="80000"/>
                </a:lnSpc>
              </a:pPr>
              <a:t>25</a:t>
            </a:fld>
            <a:endParaRPr lang="en-US" altLang="x-none" sz="2200"/>
          </a:p>
        </p:txBody>
      </p:sp>
    </p:spTree>
    <p:extLst>
      <p:ext uri="{BB962C8B-B14F-4D97-AF65-F5344CB8AC3E}">
        <p14:creationId xmlns:p14="http://schemas.microsoft.com/office/powerpoint/2010/main" val="1059813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43362" name="AutoShape 2"/>
          <p:cNvSpPr>
            <a:spLocks noChangeArrowheads="1"/>
          </p:cNvSpPr>
          <p:nvPr/>
        </p:nvSpPr>
        <p:spPr bwMode="auto">
          <a:xfrm>
            <a:off x="1828800" y="228600"/>
            <a:ext cx="1905000" cy="1447800"/>
          </a:xfrm>
          <a:prstGeom prst="star5">
            <a:avLst/>
          </a:prstGeom>
          <a:solidFill>
            <a:srgbClr val="FFFF66"/>
          </a:solidFill>
          <a:ln w="9525">
            <a:solidFill>
              <a:schemeClr val="tx1"/>
            </a:solidFill>
            <a:miter lim="800000"/>
            <a:headEnd/>
            <a:tailEnd/>
          </a:ln>
          <a:effectLst/>
        </p:spPr>
        <p:txBody>
          <a:bodyPr wrap="none" anchor="ctr"/>
          <a:lstStyle/>
          <a:p>
            <a:pPr algn="ctr">
              <a:defRPr/>
            </a:pPr>
            <a:endParaRPr lang="en-US" b="1">
              <a:latin typeface="Arial" pitchFamily="26" charset="0"/>
            </a:endParaRPr>
          </a:p>
        </p:txBody>
      </p:sp>
      <p:sp>
        <p:nvSpPr>
          <p:cNvPr id="143363" name="AutoShape 3"/>
          <p:cNvSpPr>
            <a:spLocks noChangeArrowheads="1"/>
          </p:cNvSpPr>
          <p:nvPr/>
        </p:nvSpPr>
        <p:spPr bwMode="auto">
          <a:xfrm>
            <a:off x="4038600" y="228600"/>
            <a:ext cx="1905000" cy="1447800"/>
          </a:xfrm>
          <a:prstGeom prst="star5">
            <a:avLst/>
          </a:prstGeom>
          <a:solidFill>
            <a:srgbClr val="FFFF66"/>
          </a:solidFill>
          <a:ln w="9525">
            <a:solidFill>
              <a:schemeClr val="tx1"/>
            </a:solidFill>
            <a:miter lim="800000"/>
            <a:headEnd/>
            <a:tailEnd/>
          </a:ln>
          <a:effectLst/>
        </p:spPr>
        <p:txBody>
          <a:bodyPr wrap="none" anchor="ctr"/>
          <a:lstStyle/>
          <a:p>
            <a:pPr algn="ctr">
              <a:defRPr/>
            </a:pPr>
            <a:endParaRPr lang="en-US" b="1">
              <a:latin typeface="Arial" pitchFamily="26" charset="0"/>
            </a:endParaRPr>
          </a:p>
        </p:txBody>
      </p:sp>
      <p:sp>
        <p:nvSpPr>
          <p:cNvPr id="143364" name="AutoShape 4"/>
          <p:cNvSpPr>
            <a:spLocks noChangeArrowheads="1"/>
          </p:cNvSpPr>
          <p:nvPr/>
        </p:nvSpPr>
        <p:spPr bwMode="auto">
          <a:xfrm>
            <a:off x="6248400" y="228600"/>
            <a:ext cx="1905000" cy="1447800"/>
          </a:xfrm>
          <a:prstGeom prst="star5">
            <a:avLst/>
          </a:prstGeom>
          <a:solidFill>
            <a:srgbClr val="FFFF66"/>
          </a:solidFill>
          <a:ln w="9525">
            <a:solidFill>
              <a:schemeClr val="tx1"/>
            </a:solidFill>
            <a:miter lim="800000"/>
            <a:headEnd/>
            <a:tailEnd/>
          </a:ln>
          <a:effectLst/>
        </p:spPr>
        <p:txBody>
          <a:bodyPr wrap="none" anchor="ctr"/>
          <a:lstStyle/>
          <a:p>
            <a:pPr algn="ctr">
              <a:defRPr/>
            </a:pPr>
            <a:endParaRPr lang="en-US" b="1">
              <a:latin typeface="Arial" pitchFamily="26" charset="0"/>
            </a:endParaRPr>
          </a:p>
        </p:txBody>
      </p:sp>
      <p:sp>
        <p:nvSpPr>
          <p:cNvPr id="143365" name="AutoShape 5"/>
          <p:cNvSpPr>
            <a:spLocks noChangeArrowheads="1"/>
          </p:cNvSpPr>
          <p:nvPr/>
        </p:nvSpPr>
        <p:spPr bwMode="auto">
          <a:xfrm>
            <a:off x="8458200" y="228600"/>
            <a:ext cx="1905000" cy="1447800"/>
          </a:xfrm>
          <a:prstGeom prst="star5">
            <a:avLst/>
          </a:prstGeom>
          <a:solidFill>
            <a:srgbClr val="FFFF66"/>
          </a:solidFill>
          <a:ln w="9525">
            <a:solidFill>
              <a:schemeClr val="tx1"/>
            </a:solidFill>
            <a:miter lim="800000"/>
            <a:headEnd/>
            <a:tailEnd/>
          </a:ln>
          <a:effectLst/>
        </p:spPr>
        <p:txBody>
          <a:bodyPr wrap="none" anchor="ctr"/>
          <a:lstStyle/>
          <a:p>
            <a:pPr algn="ctr">
              <a:defRPr/>
            </a:pPr>
            <a:endParaRPr lang="en-US" b="1">
              <a:latin typeface="Arial" pitchFamily="26" charset="0"/>
            </a:endParaRPr>
          </a:p>
        </p:txBody>
      </p:sp>
      <p:sp>
        <p:nvSpPr>
          <p:cNvPr id="43013" name="Oval 6"/>
          <p:cNvSpPr>
            <a:spLocks noChangeAspect="1" noChangeArrowheads="1"/>
          </p:cNvSpPr>
          <p:nvPr/>
        </p:nvSpPr>
        <p:spPr bwMode="auto">
          <a:xfrm>
            <a:off x="3962400" y="1828800"/>
            <a:ext cx="2057400" cy="1524000"/>
          </a:xfrm>
          <a:prstGeom prst="ellipse">
            <a:avLst/>
          </a:prstGeom>
          <a:gradFill rotWithShape="0">
            <a:gsLst>
              <a:gs pos="0">
                <a:srgbClr val="FF66FF"/>
              </a:gs>
              <a:gs pos="50000">
                <a:srgbClr val="FFB5FF"/>
              </a:gs>
              <a:gs pos="100000">
                <a:srgbClr val="FF66FF"/>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FF66FF"/>
            </a:extrusionClr>
            <a:contourClr>
              <a:srgbClr val="FF66FF"/>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WHAT?</a:t>
            </a:r>
          </a:p>
          <a:p>
            <a:pPr algn="ctr" eaLnBrk="1" hangingPunct="1"/>
            <a:r>
              <a:rPr lang="en-US" altLang="x-none" sz="1600" b="1">
                <a:solidFill>
                  <a:srgbClr val="000000"/>
                </a:solidFill>
                <a:latin typeface="Comic Sans MS" charset="0"/>
              </a:rPr>
              <a:t>What must our district</a:t>
            </a:r>
          </a:p>
          <a:p>
            <a:pPr algn="ctr" eaLnBrk="1" hangingPunct="1"/>
            <a:r>
              <a:rPr lang="en-US" altLang="x-none" sz="1600" b="1">
                <a:solidFill>
                  <a:srgbClr val="000000"/>
                </a:solidFill>
                <a:latin typeface="Comic Sans MS" charset="0"/>
              </a:rPr>
              <a:t>become to accomplish our purpose</a:t>
            </a:r>
            <a:endParaRPr lang="en-US" altLang="x-none" sz="1600" i="1">
              <a:solidFill>
                <a:srgbClr val="000000"/>
              </a:solidFill>
              <a:latin typeface="Comic Sans MS" charset="0"/>
            </a:endParaRPr>
          </a:p>
        </p:txBody>
      </p:sp>
      <p:sp>
        <p:nvSpPr>
          <p:cNvPr id="43014" name="Oval 7"/>
          <p:cNvSpPr>
            <a:spLocks noChangeAspect="1" noChangeArrowheads="1"/>
          </p:cNvSpPr>
          <p:nvPr/>
        </p:nvSpPr>
        <p:spPr bwMode="auto">
          <a:xfrm>
            <a:off x="1752600" y="1828800"/>
            <a:ext cx="2057400" cy="1524000"/>
          </a:xfrm>
          <a:prstGeom prst="ellipse">
            <a:avLst/>
          </a:prstGeom>
          <a:gradFill rotWithShape="0">
            <a:gsLst>
              <a:gs pos="0">
                <a:srgbClr val="FF66FF"/>
              </a:gs>
              <a:gs pos="50000">
                <a:srgbClr val="FFB5FF"/>
              </a:gs>
              <a:gs pos="100000">
                <a:srgbClr val="FF66FF"/>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FF66FF"/>
            </a:extrusionClr>
            <a:contourClr>
              <a:srgbClr val="FF66FF"/>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WHY:</a:t>
            </a:r>
          </a:p>
          <a:p>
            <a:pPr algn="ctr" eaLnBrk="1" hangingPunct="1"/>
            <a:r>
              <a:rPr lang="en-US" altLang="x-none" sz="1600" b="1">
                <a:solidFill>
                  <a:srgbClr val="000000"/>
                </a:solidFill>
                <a:latin typeface="Comic Sans MS" charset="0"/>
              </a:rPr>
              <a:t>Why do</a:t>
            </a:r>
          </a:p>
          <a:p>
            <a:pPr algn="ctr" eaLnBrk="1" hangingPunct="1"/>
            <a:r>
              <a:rPr lang="en-US" altLang="x-none" sz="1600" b="1">
                <a:solidFill>
                  <a:srgbClr val="000000"/>
                </a:solidFill>
                <a:latin typeface="Comic Sans MS" charset="0"/>
              </a:rPr>
              <a:t>we</a:t>
            </a:r>
          </a:p>
          <a:p>
            <a:pPr algn="ctr" eaLnBrk="1" hangingPunct="1"/>
            <a:r>
              <a:rPr lang="en-US" altLang="x-none" sz="1600" b="1">
                <a:solidFill>
                  <a:srgbClr val="000000"/>
                </a:solidFill>
                <a:latin typeface="Comic Sans MS" charset="0"/>
              </a:rPr>
              <a:t>exist?</a:t>
            </a:r>
            <a:endParaRPr lang="en-US" altLang="x-none" sz="1600" i="1">
              <a:solidFill>
                <a:srgbClr val="000000"/>
              </a:solidFill>
              <a:latin typeface="Comic Sans MS" charset="0"/>
            </a:endParaRPr>
          </a:p>
        </p:txBody>
      </p:sp>
      <p:sp>
        <p:nvSpPr>
          <p:cNvPr id="43015" name="Oval 8"/>
          <p:cNvSpPr>
            <a:spLocks noChangeAspect="1" noChangeArrowheads="1"/>
          </p:cNvSpPr>
          <p:nvPr/>
        </p:nvSpPr>
        <p:spPr bwMode="auto">
          <a:xfrm>
            <a:off x="8382000" y="1828800"/>
            <a:ext cx="2057400" cy="1524000"/>
          </a:xfrm>
          <a:prstGeom prst="ellipse">
            <a:avLst/>
          </a:prstGeom>
          <a:gradFill rotWithShape="0">
            <a:gsLst>
              <a:gs pos="0">
                <a:srgbClr val="FF66FF"/>
              </a:gs>
              <a:gs pos="50000">
                <a:srgbClr val="FFB5FF"/>
              </a:gs>
              <a:gs pos="100000">
                <a:srgbClr val="FF66FF"/>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FF66FF"/>
            </a:extrusionClr>
            <a:contourClr>
              <a:srgbClr val="FF66FF"/>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How will we mark our progress?</a:t>
            </a:r>
            <a:endParaRPr lang="en-US" altLang="x-none" sz="1600" i="1">
              <a:solidFill>
                <a:srgbClr val="000000"/>
              </a:solidFill>
              <a:latin typeface="Comic Sans MS" charset="0"/>
            </a:endParaRPr>
          </a:p>
        </p:txBody>
      </p:sp>
      <p:sp>
        <p:nvSpPr>
          <p:cNvPr id="43016" name="Oval 9"/>
          <p:cNvSpPr>
            <a:spLocks noChangeAspect="1" noChangeArrowheads="1"/>
          </p:cNvSpPr>
          <p:nvPr/>
        </p:nvSpPr>
        <p:spPr bwMode="auto">
          <a:xfrm>
            <a:off x="6172200" y="1828800"/>
            <a:ext cx="2057400" cy="1524000"/>
          </a:xfrm>
          <a:prstGeom prst="ellipse">
            <a:avLst/>
          </a:prstGeom>
          <a:gradFill rotWithShape="0">
            <a:gsLst>
              <a:gs pos="0">
                <a:srgbClr val="FF66FF"/>
              </a:gs>
              <a:gs pos="50000">
                <a:srgbClr val="FFB5FF"/>
              </a:gs>
              <a:gs pos="100000">
                <a:srgbClr val="FF66FF"/>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FF66FF"/>
            </a:extrusionClr>
            <a:contourClr>
              <a:srgbClr val="FF66FF"/>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HOW?</a:t>
            </a:r>
          </a:p>
          <a:p>
            <a:pPr algn="ctr" eaLnBrk="1" hangingPunct="1"/>
            <a:r>
              <a:rPr lang="en-US" altLang="x-none" sz="1600" b="1">
                <a:solidFill>
                  <a:srgbClr val="000000"/>
                </a:solidFill>
                <a:latin typeface="Comic Sans MS" charset="0"/>
              </a:rPr>
              <a:t>How must we behave to achieve our vision?</a:t>
            </a:r>
            <a:endParaRPr lang="en-US" altLang="x-none" sz="1600" i="1">
              <a:solidFill>
                <a:srgbClr val="000000"/>
              </a:solidFill>
              <a:latin typeface="Comic Sans MS" charset="0"/>
            </a:endParaRPr>
          </a:p>
        </p:txBody>
      </p:sp>
      <p:sp>
        <p:nvSpPr>
          <p:cNvPr id="43017" name="Oval 10"/>
          <p:cNvSpPr>
            <a:spLocks noChangeAspect="1" noChangeArrowheads="1"/>
          </p:cNvSpPr>
          <p:nvPr/>
        </p:nvSpPr>
        <p:spPr bwMode="auto">
          <a:xfrm>
            <a:off x="1905000" y="3810000"/>
            <a:ext cx="1905000" cy="1524000"/>
          </a:xfrm>
          <a:prstGeom prst="ellipse">
            <a:avLst/>
          </a:prstGeom>
          <a:gradFill rotWithShape="0">
            <a:gsLst>
              <a:gs pos="0">
                <a:srgbClr val="37765D"/>
              </a:gs>
              <a:gs pos="50000">
                <a:srgbClr val="77FFC8"/>
              </a:gs>
              <a:gs pos="100000">
                <a:srgbClr val="37765D"/>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77FFC8"/>
            </a:extrusionClr>
            <a:contourClr>
              <a:srgbClr val="37765D"/>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Fundamental</a:t>
            </a:r>
          </a:p>
          <a:p>
            <a:pPr algn="ctr" eaLnBrk="1" hangingPunct="1"/>
            <a:r>
              <a:rPr lang="en-US" altLang="x-none" sz="1600" b="1">
                <a:solidFill>
                  <a:srgbClr val="000000"/>
                </a:solidFill>
                <a:latin typeface="Comic Sans MS" charset="0"/>
              </a:rPr>
              <a:t>Purpose</a:t>
            </a:r>
          </a:p>
        </p:txBody>
      </p:sp>
      <p:sp>
        <p:nvSpPr>
          <p:cNvPr id="43018" name="Oval 11"/>
          <p:cNvSpPr>
            <a:spLocks noChangeAspect="1" noChangeArrowheads="1"/>
          </p:cNvSpPr>
          <p:nvPr/>
        </p:nvSpPr>
        <p:spPr bwMode="auto">
          <a:xfrm>
            <a:off x="4114800" y="3810000"/>
            <a:ext cx="1905000" cy="1524000"/>
          </a:xfrm>
          <a:prstGeom prst="ellipse">
            <a:avLst/>
          </a:prstGeom>
          <a:gradFill rotWithShape="0">
            <a:gsLst>
              <a:gs pos="0">
                <a:srgbClr val="37765D"/>
              </a:gs>
              <a:gs pos="50000">
                <a:srgbClr val="77FFC8"/>
              </a:gs>
              <a:gs pos="100000">
                <a:srgbClr val="37765D"/>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77FFC8"/>
            </a:extrusionClr>
            <a:contourClr>
              <a:srgbClr val="37765D"/>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Compelling</a:t>
            </a:r>
          </a:p>
          <a:p>
            <a:pPr algn="ctr" eaLnBrk="1" hangingPunct="1"/>
            <a:r>
              <a:rPr lang="en-US" altLang="x-none" sz="1600" b="1">
                <a:solidFill>
                  <a:srgbClr val="000000"/>
                </a:solidFill>
                <a:latin typeface="Comic Sans MS" charset="0"/>
              </a:rPr>
              <a:t>Future</a:t>
            </a:r>
          </a:p>
        </p:txBody>
      </p:sp>
      <p:sp>
        <p:nvSpPr>
          <p:cNvPr id="43019" name="Oval 12"/>
          <p:cNvSpPr>
            <a:spLocks noChangeAspect="1" noChangeArrowheads="1"/>
          </p:cNvSpPr>
          <p:nvPr/>
        </p:nvSpPr>
        <p:spPr bwMode="auto">
          <a:xfrm>
            <a:off x="6324600" y="3810000"/>
            <a:ext cx="1905000" cy="1524000"/>
          </a:xfrm>
          <a:prstGeom prst="ellipse">
            <a:avLst/>
          </a:prstGeom>
          <a:gradFill rotWithShape="0">
            <a:gsLst>
              <a:gs pos="0">
                <a:srgbClr val="37765D"/>
              </a:gs>
              <a:gs pos="50000">
                <a:srgbClr val="77FFC8"/>
              </a:gs>
              <a:gs pos="100000">
                <a:srgbClr val="37765D"/>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77FFC8"/>
            </a:extrusionClr>
            <a:contourClr>
              <a:srgbClr val="37765D"/>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Collective</a:t>
            </a:r>
          </a:p>
          <a:p>
            <a:pPr algn="ctr" eaLnBrk="1" hangingPunct="1"/>
            <a:r>
              <a:rPr lang="en-US" altLang="x-none" sz="1600" b="1">
                <a:solidFill>
                  <a:srgbClr val="000000"/>
                </a:solidFill>
                <a:latin typeface="Comic Sans MS" charset="0"/>
              </a:rPr>
              <a:t>Commitments</a:t>
            </a:r>
          </a:p>
        </p:txBody>
      </p:sp>
      <p:sp>
        <p:nvSpPr>
          <p:cNvPr id="43020" name="Oval 13"/>
          <p:cNvSpPr>
            <a:spLocks noChangeAspect="1" noChangeArrowheads="1"/>
          </p:cNvSpPr>
          <p:nvPr/>
        </p:nvSpPr>
        <p:spPr bwMode="auto">
          <a:xfrm>
            <a:off x="8458200" y="3810000"/>
            <a:ext cx="1905000" cy="1524000"/>
          </a:xfrm>
          <a:prstGeom prst="ellipse">
            <a:avLst/>
          </a:prstGeom>
          <a:gradFill rotWithShape="0">
            <a:gsLst>
              <a:gs pos="0">
                <a:srgbClr val="37765D"/>
              </a:gs>
              <a:gs pos="50000">
                <a:srgbClr val="77FFC8"/>
              </a:gs>
              <a:gs pos="100000">
                <a:srgbClr val="37765D"/>
              </a:gs>
            </a:gsLst>
            <a:lin ang="5400000" scaled="1"/>
          </a:gradFill>
          <a:ln w="9525">
            <a:round/>
            <a:headEnd/>
            <a:tailEnd/>
          </a:ln>
          <a:scene3d>
            <a:camera prst="legacyPerspectiveBottom"/>
            <a:lightRig rig="legacyFlat3" dir="l"/>
          </a:scene3d>
          <a:sp3d extrusionH="887400" contourW="12700" prstMaterial="legacyPlastic">
            <a:bevelT w="13500" h="13500" prst="angle"/>
            <a:bevelB w="13500" h="13500" prst="angle"/>
            <a:extrusionClr>
              <a:srgbClr val="77FFC8"/>
            </a:extrusionClr>
            <a:contourClr>
              <a:srgbClr val="37765D"/>
            </a:contourClr>
          </a:sp3d>
        </p:spPr>
        <p:txBody>
          <a:bodyPr lIns="0" tIns="0" rIns="0" bIns="0" anchor="ctr" anchorCtr="1">
            <a:flatTx/>
          </a:bodyPr>
          <a:lstStyle>
            <a:lvl1pPr defTabSz="912813" eaLnBrk="0" hangingPunct="0">
              <a:defRPr sz="2400">
                <a:solidFill>
                  <a:schemeClr val="tx1"/>
                </a:solidFill>
                <a:latin typeface="Arial" charset="0"/>
                <a:ea typeface="ＭＳ Ｐゴシック" charset="-128"/>
              </a:defRPr>
            </a:lvl1pPr>
            <a:lvl2pPr marL="742950" indent="-285750" defTabSz="912813" eaLnBrk="0" hangingPunct="0">
              <a:defRPr sz="2400">
                <a:solidFill>
                  <a:schemeClr val="tx1"/>
                </a:solidFill>
                <a:latin typeface="Arial" charset="0"/>
                <a:ea typeface="ＭＳ Ｐゴシック" charset="-128"/>
              </a:defRPr>
            </a:lvl2pPr>
            <a:lvl3pPr marL="1143000" indent="-228600" defTabSz="912813" eaLnBrk="0" hangingPunct="0">
              <a:defRPr sz="2400">
                <a:solidFill>
                  <a:schemeClr val="tx1"/>
                </a:solidFill>
                <a:latin typeface="Arial" charset="0"/>
                <a:ea typeface="ＭＳ Ｐゴシック" charset="-128"/>
              </a:defRPr>
            </a:lvl3pPr>
            <a:lvl4pPr marL="1600200" indent="-228600" defTabSz="912813" eaLnBrk="0" hangingPunct="0">
              <a:defRPr sz="2400">
                <a:solidFill>
                  <a:schemeClr val="tx1"/>
                </a:solidFill>
                <a:latin typeface="Arial" charset="0"/>
                <a:ea typeface="ＭＳ Ｐゴシック" charset="-128"/>
              </a:defRPr>
            </a:lvl4pPr>
            <a:lvl5pPr marL="2057400" indent="-228600" defTabSz="912813" eaLnBrk="0" hangingPunct="0">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00000"/>
                </a:solidFill>
                <a:latin typeface="Comic Sans MS" charset="0"/>
              </a:rPr>
              <a:t>Targets</a:t>
            </a:r>
          </a:p>
          <a:p>
            <a:pPr algn="ctr" eaLnBrk="1" hangingPunct="1"/>
            <a:r>
              <a:rPr lang="en-US" altLang="x-none" sz="1600" b="1">
                <a:solidFill>
                  <a:srgbClr val="000000"/>
                </a:solidFill>
                <a:latin typeface="Comic Sans MS" charset="0"/>
              </a:rPr>
              <a:t>And</a:t>
            </a:r>
          </a:p>
          <a:p>
            <a:pPr algn="ctr" eaLnBrk="1" hangingPunct="1"/>
            <a:r>
              <a:rPr lang="en-US" altLang="x-none" sz="1600" b="1">
                <a:solidFill>
                  <a:srgbClr val="000000"/>
                </a:solidFill>
                <a:latin typeface="Comic Sans MS" charset="0"/>
              </a:rPr>
              <a:t>Timelines</a:t>
            </a:r>
          </a:p>
        </p:txBody>
      </p:sp>
      <p:sp>
        <p:nvSpPr>
          <p:cNvPr id="43021" name="Text Box 14"/>
          <p:cNvSpPr txBox="1">
            <a:spLocks noChangeArrowheads="1"/>
          </p:cNvSpPr>
          <p:nvPr/>
        </p:nvSpPr>
        <p:spPr bwMode="auto">
          <a:xfrm>
            <a:off x="2057400" y="685801"/>
            <a:ext cx="14830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MISSION</a:t>
            </a:r>
          </a:p>
        </p:txBody>
      </p:sp>
      <p:sp>
        <p:nvSpPr>
          <p:cNvPr id="43022" name="Text Box 15"/>
          <p:cNvSpPr txBox="1">
            <a:spLocks noChangeArrowheads="1"/>
          </p:cNvSpPr>
          <p:nvPr/>
        </p:nvSpPr>
        <p:spPr bwMode="auto">
          <a:xfrm>
            <a:off x="4343400" y="685801"/>
            <a:ext cx="1226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VISION</a:t>
            </a:r>
          </a:p>
        </p:txBody>
      </p:sp>
      <p:sp>
        <p:nvSpPr>
          <p:cNvPr id="43023" name="Text Box 16"/>
          <p:cNvSpPr txBox="1">
            <a:spLocks noChangeArrowheads="1"/>
          </p:cNvSpPr>
          <p:nvPr/>
        </p:nvSpPr>
        <p:spPr bwMode="auto">
          <a:xfrm>
            <a:off x="6553201" y="685801"/>
            <a:ext cx="1410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VALUES</a:t>
            </a:r>
          </a:p>
        </p:txBody>
      </p:sp>
      <p:sp>
        <p:nvSpPr>
          <p:cNvPr id="43024" name="Text Box 17"/>
          <p:cNvSpPr txBox="1">
            <a:spLocks noChangeArrowheads="1"/>
          </p:cNvSpPr>
          <p:nvPr/>
        </p:nvSpPr>
        <p:spPr bwMode="auto">
          <a:xfrm>
            <a:off x="8839200" y="685801"/>
            <a:ext cx="12779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t>GOALS</a:t>
            </a:r>
          </a:p>
        </p:txBody>
      </p:sp>
      <p:sp>
        <p:nvSpPr>
          <p:cNvPr id="43025" name="Rectangle 18"/>
          <p:cNvSpPr>
            <a:spLocks noChangeArrowheads="1"/>
          </p:cNvSpPr>
          <p:nvPr/>
        </p:nvSpPr>
        <p:spPr bwMode="auto">
          <a:xfrm>
            <a:off x="2057400" y="5638800"/>
            <a:ext cx="1676400" cy="914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600" b="1">
                <a:solidFill>
                  <a:srgbClr val="0D0D0D"/>
                </a:solidFill>
              </a:rPr>
              <a:t>Clarifies</a:t>
            </a:r>
          </a:p>
          <a:p>
            <a:pPr algn="ctr" eaLnBrk="1" hangingPunct="1"/>
            <a:r>
              <a:rPr lang="en-US" altLang="x-none" sz="1600" b="1">
                <a:solidFill>
                  <a:srgbClr val="0D0D0D"/>
                </a:solidFill>
              </a:rPr>
              <a:t> priorities </a:t>
            </a:r>
          </a:p>
          <a:p>
            <a:pPr algn="ctr" eaLnBrk="1" hangingPunct="1"/>
            <a:r>
              <a:rPr lang="en-US" altLang="x-none" sz="1600" b="1">
                <a:solidFill>
                  <a:srgbClr val="0D0D0D"/>
                </a:solidFill>
              </a:rPr>
              <a:t>and sharpens</a:t>
            </a:r>
          </a:p>
          <a:p>
            <a:pPr algn="ctr" eaLnBrk="1" hangingPunct="1"/>
            <a:r>
              <a:rPr lang="en-US" altLang="x-none" sz="1600" b="1">
                <a:solidFill>
                  <a:srgbClr val="0D0D0D"/>
                </a:solidFill>
              </a:rPr>
              <a:t>focus</a:t>
            </a:r>
          </a:p>
        </p:txBody>
      </p:sp>
      <p:sp>
        <p:nvSpPr>
          <p:cNvPr id="43026" name="Rectangle 19"/>
          <p:cNvSpPr>
            <a:spLocks noChangeArrowheads="1"/>
          </p:cNvSpPr>
          <p:nvPr/>
        </p:nvSpPr>
        <p:spPr bwMode="auto">
          <a:xfrm>
            <a:off x="4267200" y="5638800"/>
            <a:ext cx="1676400" cy="914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b="1">
                <a:solidFill>
                  <a:srgbClr val="0D0D0D"/>
                </a:solidFill>
              </a:rPr>
              <a:t>Sets</a:t>
            </a:r>
          </a:p>
          <a:p>
            <a:pPr algn="ctr" eaLnBrk="1" hangingPunct="1"/>
            <a:r>
              <a:rPr lang="en-US" altLang="x-none" b="1">
                <a:solidFill>
                  <a:srgbClr val="0D0D0D"/>
                </a:solidFill>
              </a:rPr>
              <a:t>Direction</a:t>
            </a:r>
          </a:p>
        </p:txBody>
      </p:sp>
      <p:sp>
        <p:nvSpPr>
          <p:cNvPr id="43027" name="Rectangle 20"/>
          <p:cNvSpPr>
            <a:spLocks noChangeArrowheads="1"/>
          </p:cNvSpPr>
          <p:nvPr/>
        </p:nvSpPr>
        <p:spPr bwMode="auto">
          <a:xfrm>
            <a:off x="6477000" y="5638800"/>
            <a:ext cx="1676400" cy="914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b="1">
                <a:solidFill>
                  <a:srgbClr val="0D0D0D"/>
                </a:solidFill>
              </a:rPr>
              <a:t>Guides</a:t>
            </a:r>
          </a:p>
          <a:p>
            <a:pPr algn="ctr" eaLnBrk="1" hangingPunct="1"/>
            <a:r>
              <a:rPr lang="en-US" altLang="x-none" b="1">
                <a:solidFill>
                  <a:srgbClr val="0D0D0D"/>
                </a:solidFill>
              </a:rPr>
              <a:t>behaviors</a:t>
            </a:r>
          </a:p>
        </p:txBody>
      </p:sp>
      <p:sp>
        <p:nvSpPr>
          <p:cNvPr id="43028" name="Rectangle 21"/>
          <p:cNvSpPr>
            <a:spLocks noChangeArrowheads="1"/>
          </p:cNvSpPr>
          <p:nvPr/>
        </p:nvSpPr>
        <p:spPr bwMode="auto">
          <a:xfrm>
            <a:off x="8610600" y="5638800"/>
            <a:ext cx="1676400" cy="914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b="1">
                <a:solidFill>
                  <a:srgbClr val="0D0D0D"/>
                </a:solidFill>
              </a:rPr>
              <a:t>Establishes</a:t>
            </a:r>
          </a:p>
          <a:p>
            <a:pPr algn="ctr" eaLnBrk="1" hangingPunct="1"/>
            <a:r>
              <a:rPr lang="en-US" altLang="x-none" b="1">
                <a:solidFill>
                  <a:srgbClr val="0D0D0D"/>
                </a:solidFill>
              </a:rPr>
              <a:t>priorities</a:t>
            </a:r>
          </a:p>
        </p:txBody>
      </p:sp>
      <p:sp>
        <p:nvSpPr>
          <p:cNvPr id="43029" name="Line 22"/>
          <p:cNvSpPr>
            <a:spLocks noChangeShapeType="1"/>
          </p:cNvSpPr>
          <p:nvPr/>
        </p:nvSpPr>
        <p:spPr bwMode="auto">
          <a:xfrm>
            <a:off x="3124200" y="1143000"/>
            <a:ext cx="1524000" cy="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0" name="Line 23"/>
          <p:cNvSpPr>
            <a:spLocks noChangeShapeType="1"/>
          </p:cNvSpPr>
          <p:nvPr/>
        </p:nvSpPr>
        <p:spPr bwMode="auto">
          <a:xfrm>
            <a:off x="7543800" y="1143000"/>
            <a:ext cx="1524000" cy="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1" name="Line 24"/>
          <p:cNvSpPr>
            <a:spLocks noChangeShapeType="1"/>
          </p:cNvSpPr>
          <p:nvPr/>
        </p:nvSpPr>
        <p:spPr bwMode="auto">
          <a:xfrm>
            <a:off x="5334000" y="1143000"/>
            <a:ext cx="1524000" cy="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2" name="Line 25"/>
          <p:cNvSpPr>
            <a:spLocks noChangeShapeType="1"/>
          </p:cNvSpPr>
          <p:nvPr/>
        </p:nvSpPr>
        <p:spPr bwMode="auto">
          <a:xfrm>
            <a:off x="2819400" y="137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3" name="Line 26"/>
          <p:cNvSpPr>
            <a:spLocks noChangeShapeType="1"/>
          </p:cNvSpPr>
          <p:nvPr/>
        </p:nvSpPr>
        <p:spPr bwMode="auto">
          <a:xfrm>
            <a:off x="9448800" y="137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4" name="Line 27"/>
          <p:cNvSpPr>
            <a:spLocks noChangeShapeType="1"/>
          </p:cNvSpPr>
          <p:nvPr/>
        </p:nvSpPr>
        <p:spPr bwMode="auto">
          <a:xfrm>
            <a:off x="7239000" y="137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5" name="Line 28"/>
          <p:cNvSpPr>
            <a:spLocks noChangeShapeType="1"/>
          </p:cNvSpPr>
          <p:nvPr/>
        </p:nvSpPr>
        <p:spPr bwMode="auto">
          <a:xfrm>
            <a:off x="5029200" y="137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6" name="Line 29"/>
          <p:cNvSpPr>
            <a:spLocks noChangeShapeType="1"/>
          </p:cNvSpPr>
          <p:nvPr/>
        </p:nvSpPr>
        <p:spPr bwMode="auto">
          <a:xfrm>
            <a:off x="9448800" y="34290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7" name="Line 30"/>
          <p:cNvSpPr>
            <a:spLocks noChangeShapeType="1"/>
          </p:cNvSpPr>
          <p:nvPr/>
        </p:nvSpPr>
        <p:spPr bwMode="auto">
          <a:xfrm>
            <a:off x="7239000" y="34290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8" name="Line 31"/>
          <p:cNvSpPr>
            <a:spLocks noChangeShapeType="1"/>
          </p:cNvSpPr>
          <p:nvPr/>
        </p:nvSpPr>
        <p:spPr bwMode="auto">
          <a:xfrm>
            <a:off x="5029200" y="34290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39" name="Line 32"/>
          <p:cNvSpPr>
            <a:spLocks noChangeShapeType="1"/>
          </p:cNvSpPr>
          <p:nvPr/>
        </p:nvSpPr>
        <p:spPr bwMode="auto">
          <a:xfrm>
            <a:off x="2819400" y="34290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40" name="Line 33"/>
          <p:cNvSpPr>
            <a:spLocks noChangeShapeType="1"/>
          </p:cNvSpPr>
          <p:nvPr/>
        </p:nvSpPr>
        <p:spPr bwMode="auto">
          <a:xfrm>
            <a:off x="7315200" y="518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41" name="Line 34"/>
          <p:cNvSpPr>
            <a:spLocks noChangeShapeType="1"/>
          </p:cNvSpPr>
          <p:nvPr/>
        </p:nvSpPr>
        <p:spPr bwMode="auto">
          <a:xfrm>
            <a:off x="5105400" y="518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42" name="Line 35"/>
          <p:cNvSpPr>
            <a:spLocks noChangeShapeType="1"/>
          </p:cNvSpPr>
          <p:nvPr/>
        </p:nvSpPr>
        <p:spPr bwMode="auto">
          <a:xfrm>
            <a:off x="2895600" y="518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43" name="Line 36"/>
          <p:cNvSpPr>
            <a:spLocks noChangeShapeType="1"/>
          </p:cNvSpPr>
          <p:nvPr/>
        </p:nvSpPr>
        <p:spPr bwMode="auto">
          <a:xfrm>
            <a:off x="9448800" y="5181600"/>
            <a:ext cx="0" cy="457200"/>
          </a:xfrm>
          <a:prstGeom prst="line">
            <a:avLst/>
          </a:prstGeom>
          <a:noFill/>
          <a:ln w="825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19633849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5058" name="Picture 5" descr="MP9102209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825751" y="-76200"/>
            <a:ext cx="6670675" cy="3692525"/>
          </a:xfrm>
          <a:prstGeom prst="rect">
            <a:avLst/>
          </a:prstGeom>
          <a:noFill/>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8400">
                <a:solidFill>
                  <a:srgbClr val="0000FF"/>
                </a:solidFill>
              </a:rPr>
              <a:t>Shared</a:t>
            </a:r>
          </a:p>
          <a:p>
            <a:pPr algn="ctr" eaLnBrk="1" hangingPunct="1"/>
            <a:r>
              <a:rPr lang="en-US" altLang="x-none" sz="5000" b="1">
                <a:solidFill>
                  <a:srgbClr val="660066"/>
                </a:solidFill>
                <a:effectLst>
                  <a:outerShdw blurRad="38100" dist="38100" dir="2700000" algn="tl">
                    <a:srgbClr val="C0C0C0"/>
                  </a:outerShdw>
                </a:effectLst>
              </a:rPr>
              <a:t>Mission</a:t>
            </a:r>
          </a:p>
          <a:p>
            <a:pPr algn="ctr" eaLnBrk="1" hangingPunct="1"/>
            <a:r>
              <a:rPr lang="en-US" altLang="x-none" sz="5000" b="1">
                <a:solidFill>
                  <a:srgbClr val="660066"/>
                </a:solidFill>
                <a:effectLst>
                  <a:outerShdw blurRad="38100" dist="38100" dir="2700000" algn="tl">
                    <a:srgbClr val="C0C0C0"/>
                  </a:outerShdw>
                </a:effectLst>
              </a:rPr>
              <a:t>Vision</a:t>
            </a:r>
          </a:p>
          <a:p>
            <a:pPr algn="ctr" eaLnBrk="1" hangingPunct="1"/>
            <a:r>
              <a:rPr lang="en-US" altLang="x-none" sz="5000" b="1">
                <a:solidFill>
                  <a:srgbClr val="660066"/>
                </a:solidFill>
                <a:effectLst>
                  <a:outerShdw blurRad="38100" dist="38100" dir="2700000" algn="tl">
                    <a:srgbClr val="C0C0C0"/>
                  </a:outerShdw>
                </a:effectLst>
              </a:rPr>
              <a:t>Values/Commitments</a:t>
            </a:r>
          </a:p>
        </p:txBody>
      </p:sp>
    </p:spTree>
    <p:extLst>
      <p:ext uri="{BB962C8B-B14F-4D97-AF65-F5344CB8AC3E}">
        <p14:creationId xmlns:p14="http://schemas.microsoft.com/office/powerpoint/2010/main" val="209738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s-6.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8319" y="1249537"/>
            <a:ext cx="5614835" cy="4205706"/>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1" name="Content Placeholder 2"/>
          <p:cNvSpPr>
            <a:spLocks noGrp="1"/>
          </p:cNvSpPr>
          <p:nvPr>
            <p:ph idx="1"/>
          </p:nvPr>
        </p:nvSpPr>
        <p:spPr>
          <a:xfrm>
            <a:off x="130629" y="333830"/>
            <a:ext cx="4354285" cy="5889990"/>
          </a:xfrm>
        </p:spPr>
        <p:txBody>
          <a:bodyPr>
            <a:normAutofit fontScale="92500"/>
          </a:bodyPr>
          <a:lstStyle/>
          <a:p>
            <a:pPr>
              <a:buFontTx/>
              <a:buNone/>
            </a:pPr>
            <a:r>
              <a:rPr lang="en-US" altLang="x-none" sz="2000" dirty="0">
                <a:ea typeface="ＭＳ Ｐゴシック" charset="-128"/>
              </a:rPr>
              <a:t>  </a:t>
            </a:r>
            <a:r>
              <a:rPr lang="en-US" altLang="x-none" sz="4400" dirty="0">
                <a:ea typeface="ＭＳ Ｐゴシック" charset="-128"/>
              </a:rPr>
              <a:t>The words of </a:t>
            </a:r>
            <a:r>
              <a:rPr lang="en-US" altLang="x-none" sz="4400" b="1" dirty="0">
                <a:solidFill>
                  <a:srgbClr val="0070C0"/>
                </a:solidFill>
                <a:ea typeface="ＭＳ Ｐゴシック" charset="-128"/>
              </a:rPr>
              <a:t>mission and vision statements </a:t>
            </a:r>
            <a:r>
              <a:rPr lang="en-US" altLang="x-none" sz="4400" dirty="0">
                <a:ea typeface="ＭＳ Ｐゴシック" charset="-128"/>
              </a:rPr>
              <a:t>are </a:t>
            </a:r>
            <a:r>
              <a:rPr lang="en-US" altLang="x-none" sz="4400" b="1" i="1" dirty="0">
                <a:solidFill>
                  <a:srgbClr val="C00000"/>
                </a:solidFill>
                <a:ea typeface="ＭＳ Ｐゴシック" charset="-128"/>
              </a:rPr>
              <a:t>not worth the paper they are written on </a:t>
            </a:r>
            <a:r>
              <a:rPr lang="en-US" altLang="x-none" sz="4400" b="1" i="1" dirty="0">
                <a:solidFill>
                  <a:schemeClr val="accent6">
                    <a:lumMod val="75000"/>
                  </a:schemeClr>
                </a:solidFill>
                <a:ea typeface="ＭＳ Ｐゴシック" charset="-128"/>
              </a:rPr>
              <a:t>unless people begin to do something differently.</a:t>
            </a:r>
          </a:p>
        </p:txBody>
      </p:sp>
    </p:spTree>
    <p:extLst>
      <p:ext uri="{BB962C8B-B14F-4D97-AF65-F5344CB8AC3E}">
        <p14:creationId xmlns:p14="http://schemas.microsoft.com/office/powerpoint/2010/main" val="3056939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7105" name="Picture 2" descr="j0239015"/>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rot="2654785">
            <a:off x="3962401" y="914401"/>
            <a:ext cx="4479925"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676275" y="-6279"/>
            <a:ext cx="10515600" cy="1325563"/>
          </a:xfrm>
        </p:spPr>
        <p:txBody>
          <a:bodyPr>
            <a:normAutofit/>
            <a:scene3d>
              <a:camera prst="orthographicFront"/>
              <a:lightRig rig="soft" dir="t"/>
            </a:scene3d>
            <a:sp3d prstMaterial="softEdge">
              <a:bevelT w="25400" h="25400"/>
            </a:sp3d>
          </a:bodyPr>
          <a:lstStyle/>
          <a:p>
            <a:pPr algn="ctr">
              <a:defRPr/>
            </a:pPr>
            <a:r>
              <a:rPr lang="en-US" sz="7200" b="1" dirty="0"/>
              <a:t>The Process</a:t>
            </a:r>
          </a:p>
        </p:txBody>
      </p:sp>
      <p:sp>
        <p:nvSpPr>
          <p:cNvPr id="108548" name="AutoShape 4"/>
          <p:cNvSpPr>
            <a:spLocks noChangeAspect="1" noChangeArrowheads="1"/>
          </p:cNvSpPr>
          <p:nvPr/>
        </p:nvSpPr>
        <p:spPr bwMode="auto">
          <a:xfrm>
            <a:off x="2133600" y="2514600"/>
            <a:ext cx="2266950" cy="1511300"/>
          </a:xfrm>
          <a:prstGeom prst="flowChartManualOperation">
            <a:avLst/>
          </a:prstGeom>
          <a:solidFill>
            <a:srgbClr val="CCFFFF"/>
          </a:solidFill>
          <a:ln w="9525">
            <a:solidFill>
              <a:schemeClr val="tx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a:solidFill>
                  <a:srgbClr val="000000"/>
                </a:solidFill>
              </a:rPr>
              <a:t>Values </a:t>
            </a:r>
          </a:p>
          <a:p>
            <a:pPr algn="ctr"/>
            <a:r>
              <a:rPr lang="en-US" altLang="x-none" b="1">
                <a:solidFill>
                  <a:srgbClr val="000000"/>
                </a:solidFill>
              </a:rPr>
              <a:t>and </a:t>
            </a:r>
          </a:p>
          <a:p>
            <a:pPr algn="ctr"/>
            <a:r>
              <a:rPr lang="en-US" altLang="x-none" b="1">
                <a:solidFill>
                  <a:srgbClr val="000000"/>
                </a:solidFill>
              </a:rPr>
              <a:t>Commit-</a:t>
            </a:r>
          </a:p>
          <a:p>
            <a:pPr algn="ctr"/>
            <a:r>
              <a:rPr lang="en-US" altLang="x-none" b="1">
                <a:solidFill>
                  <a:srgbClr val="000000"/>
                </a:solidFill>
              </a:rPr>
              <a:t>ments</a:t>
            </a:r>
          </a:p>
        </p:txBody>
      </p:sp>
      <p:sp>
        <p:nvSpPr>
          <p:cNvPr id="108549" name="AutoShape 5"/>
          <p:cNvSpPr>
            <a:spLocks noChangeAspect="1" noChangeArrowheads="1"/>
          </p:cNvSpPr>
          <p:nvPr/>
        </p:nvSpPr>
        <p:spPr bwMode="auto">
          <a:xfrm>
            <a:off x="4800600" y="3733800"/>
            <a:ext cx="2266950" cy="1511300"/>
          </a:xfrm>
          <a:prstGeom prst="flowChartManualOperation">
            <a:avLst/>
          </a:prstGeom>
          <a:solidFill>
            <a:srgbClr val="CCFFFF"/>
          </a:solidFill>
          <a:ln w="9525">
            <a:solidFill>
              <a:schemeClr val="tx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a:solidFill>
                  <a:srgbClr val="000000"/>
                </a:solidFill>
              </a:rPr>
              <a:t>Vision</a:t>
            </a:r>
          </a:p>
        </p:txBody>
      </p:sp>
      <p:sp>
        <p:nvSpPr>
          <p:cNvPr id="108550" name="AutoShape 6"/>
          <p:cNvSpPr>
            <a:spLocks noChangeAspect="1" noChangeArrowheads="1"/>
          </p:cNvSpPr>
          <p:nvPr/>
        </p:nvSpPr>
        <p:spPr bwMode="auto">
          <a:xfrm>
            <a:off x="7391400" y="4572000"/>
            <a:ext cx="2266950" cy="1511300"/>
          </a:xfrm>
          <a:prstGeom prst="flowChartManualOperation">
            <a:avLst/>
          </a:prstGeom>
          <a:solidFill>
            <a:srgbClr val="CCFFFF"/>
          </a:solidFill>
          <a:ln w="9525">
            <a:solidFill>
              <a:schemeClr val="tx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a:solidFill>
                  <a:srgbClr val="000000"/>
                </a:solidFill>
              </a:rPr>
              <a:t>Goals</a:t>
            </a:r>
          </a:p>
          <a:p>
            <a:pPr algn="ctr"/>
            <a:r>
              <a:rPr lang="en-US" altLang="x-none" b="1">
                <a:solidFill>
                  <a:srgbClr val="000000"/>
                </a:solidFill>
              </a:rPr>
              <a:t>and</a:t>
            </a:r>
          </a:p>
          <a:p>
            <a:pPr algn="ctr"/>
            <a:r>
              <a:rPr lang="en-US" altLang="x-none" b="1">
                <a:solidFill>
                  <a:srgbClr val="000000"/>
                </a:solidFill>
              </a:rPr>
              <a:t>Strategies</a:t>
            </a:r>
          </a:p>
        </p:txBody>
      </p:sp>
      <p:sp>
        <p:nvSpPr>
          <p:cNvPr id="108551" name="AutoShape 7"/>
          <p:cNvSpPr>
            <a:spLocks noChangeArrowheads="1"/>
          </p:cNvSpPr>
          <p:nvPr/>
        </p:nvSpPr>
        <p:spPr bwMode="auto">
          <a:xfrm>
            <a:off x="3581400" y="1752600"/>
            <a:ext cx="2286000" cy="762000"/>
          </a:xfrm>
          <a:prstGeom prst="curvedDownArrow">
            <a:avLst>
              <a:gd name="adj1" fmla="val 79694"/>
              <a:gd name="adj2" fmla="val 144694"/>
              <a:gd name="adj3" fmla="val 33333"/>
            </a:avLst>
          </a:prstGeom>
          <a:solidFill>
            <a:srgbClr val="CCFFFF"/>
          </a:solidFill>
          <a:ln w="9525">
            <a:solidFill>
              <a:schemeClr val="tx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08552" name="AutoShape 8"/>
          <p:cNvSpPr>
            <a:spLocks noChangeArrowheads="1"/>
          </p:cNvSpPr>
          <p:nvPr/>
        </p:nvSpPr>
        <p:spPr bwMode="auto">
          <a:xfrm>
            <a:off x="6248400" y="2971800"/>
            <a:ext cx="2209800" cy="762000"/>
          </a:xfrm>
          <a:prstGeom prst="curvedDownArrow">
            <a:avLst>
              <a:gd name="adj1" fmla="val 77038"/>
              <a:gd name="adj2" fmla="val 139871"/>
              <a:gd name="adj3" fmla="val 33333"/>
            </a:avLst>
          </a:prstGeom>
          <a:solidFill>
            <a:srgbClr val="CCFFFF"/>
          </a:solidFill>
          <a:ln w="9525">
            <a:solidFill>
              <a:schemeClr val="tx2"/>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08553" name="Text Box 9"/>
          <p:cNvSpPr txBox="1">
            <a:spLocks noChangeArrowheads="1"/>
          </p:cNvSpPr>
          <p:nvPr/>
        </p:nvSpPr>
        <p:spPr bwMode="auto">
          <a:xfrm rot="-2608116">
            <a:off x="3429000" y="1905001"/>
            <a:ext cx="1062038"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000000"/>
                </a:solidFill>
              </a:rPr>
              <a:t>SHAPE</a:t>
            </a:r>
          </a:p>
        </p:txBody>
      </p:sp>
      <p:sp>
        <p:nvSpPr>
          <p:cNvPr id="108554" name="Text Box 10"/>
          <p:cNvSpPr txBox="1">
            <a:spLocks noChangeArrowheads="1"/>
          </p:cNvSpPr>
          <p:nvPr/>
        </p:nvSpPr>
        <p:spPr bwMode="auto">
          <a:xfrm rot="-2672498">
            <a:off x="6172201" y="3200401"/>
            <a:ext cx="989013"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000" b="1">
                <a:solidFill>
                  <a:srgbClr val="000000"/>
                </a:solidFill>
              </a:rPr>
              <a:t>GUIDE</a:t>
            </a:r>
          </a:p>
        </p:txBody>
      </p:sp>
      <p:sp>
        <p:nvSpPr>
          <p:cNvPr id="108555" name="Text Box 11"/>
          <p:cNvSpPr txBox="1">
            <a:spLocks noChangeArrowheads="1"/>
          </p:cNvSpPr>
          <p:nvPr/>
        </p:nvSpPr>
        <p:spPr bwMode="auto">
          <a:xfrm>
            <a:off x="8246883" y="1828800"/>
            <a:ext cx="181011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a:solidFill>
                  <a:srgbClr val="000000"/>
                </a:solidFill>
              </a:rPr>
              <a:t>MISSION</a:t>
            </a:r>
          </a:p>
          <a:p>
            <a:pPr algn="ctr" eaLnBrk="1" hangingPunct="1"/>
            <a:r>
              <a:rPr lang="ja-JP" altLang="en-US">
                <a:solidFill>
                  <a:srgbClr val="000000"/>
                </a:solidFill>
              </a:rPr>
              <a:t>“</a:t>
            </a:r>
            <a:r>
              <a:rPr lang="en-US" altLang="ja-JP">
                <a:solidFill>
                  <a:srgbClr val="000000"/>
                </a:solidFill>
              </a:rPr>
              <a:t>true north</a:t>
            </a:r>
            <a:r>
              <a:rPr lang="ja-JP" altLang="en-US">
                <a:solidFill>
                  <a:srgbClr val="000000"/>
                </a:solidFill>
              </a:rPr>
              <a:t>”</a:t>
            </a:r>
            <a:endParaRPr lang="en-US" altLang="x-none">
              <a:solidFill>
                <a:srgbClr val="000000"/>
              </a:solidFill>
            </a:endParaRPr>
          </a:p>
        </p:txBody>
      </p:sp>
    </p:spTree>
    <p:extLst>
      <p:ext uri="{BB962C8B-B14F-4D97-AF65-F5344CB8AC3E}">
        <p14:creationId xmlns:p14="http://schemas.microsoft.com/office/powerpoint/2010/main" val="15510205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8555"/>
                                        </p:tgtEl>
                                        <p:attrNameLst>
                                          <p:attrName>style.visibility</p:attrName>
                                        </p:attrNameLst>
                                      </p:cBhvr>
                                      <p:to>
                                        <p:strVal val="visible"/>
                                      </p:to>
                                    </p:set>
                                    <p:anim calcmode="lin" valueType="num">
                                      <p:cBhvr>
                                        <p:cTn id="7" dur="500" decel="50000" fill="hold">
                                          <p:stCondLst>
                                            <p:cond delay="0"/>
                                          </p:stCondLst>
                                        </p:cTn>
                                        <p:tgtEl>
                                          <p:spTgt spid="10855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855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8555"/>
                                        </p:tgtEl>
                                        <p:attrNameLst>
                                          <p:attrName>ppt_w</p:attrName>
                                        </p:attrNameLst>
                                      </p:cBhvr>
                                      <p:tavLst>
                                        <p:tav tm="0">
                                          <p:val>
                                            <p:strVal val="#ppt_w*.05"/>
                                          </p:val>
                                        </p:tav>
                                        <p:tav tm="100000">
                                          <p:val>
                                            <p:strVal val="#ppt_w"/>
                                          </p:val>
                                        </p:tav>
                                      </p:tavLst>
                                    </p:anim>
                                    <p:anim calcmode="lin" valueType="num">
                                      <p:cBhvr>
                                        <p:cTn id="10" dur="1000" fill="hold"/>
                                        <p:tgtEl>
                                          <p:spTgt spid="10855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855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855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855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855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08548"/>
                                        </p:tgtEl>
                                        <p:attrNameLst>
                                          <p:attrName>style.visibility</p:attrName>
                                        </p:attrNameLst>
                                      </p:cBhvr>
                                      <p:to>
                                        <p:strVal val="visible"/>
                                      </p:to>
                                    </p:set>
                                    <p:anim calcmode="lin" valueType="num">
                                      <p:cBhvr>
                                        <p:cTn id="19" dur="500" decel="50000" fill="hold">
                                          <p:stCondLst>
                                            <p:cond delay="0"/>
                                          </p:stCondLst>
                                        </p:cTn>
                                        <p:tgtEl>
                                          <p:spTgt spid="10854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854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8548"/>
                                        </p:tgtEl>
                                        <p:attrNameLst>
                                          <p:attrName>ppt_w</p:attrName>
                                        </p:attrNameLst>
                                      </p:cBhvr>
                                      <p:tavLst>
                                        <p:tav tm="0">
                                          <p:val>
                                            <p:strVal val="#ppt_w*.05"/>
                                          </p:val>
                                        </p:tav>
                                        <p:tav tm="100000">
                                          <p:val>
                                            <p:strVal val="#ppt_w"/>
                                          </p:val>
                                        </p:tav>
                                      </p:tavLst>
                                    </p:anim>
                                    <p:anim calcmode="lin" valueType="num">
                                      <p:cBhvr>
                                        <p:cTn id="22" dur="1000" fill="hold"/>
                                        <p:tgtEl>
                                          <p:spTgt spid="10854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854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854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854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85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08551"/>
                                        </p:tgtEl>
                                        <p:attrNameLst>
                                          <p:attrName>style.visibility</p:attrName>
                                        </p:attrNameLst>
                                      </p:cBhvr>
                                      <p:to>
                                        <p:strVal val="visible"/>
                                      </p:to>
                                    </p:set>
                                    <p:anim calcmode="lin" valueType="num">
                                      <p:cBhvr>
                                        <p:cTn id="31" dur="500" decel="50000" fill="hold">
                                          <p:stCondLst>
                                            <p:cond delay="0"/>
                                          </p:stCondLst>
                                        </p:cTn>
                                        <p:tgtEl>
                                          <p:spTgt spid="108551"/>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8551"/>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8551"/>
                                        </p:tgtEl>
                                        <p:attrNameLst>
                                          <p:attrName>ppt_w</p:attrName>
                                        </p:attrNameLst>
                                      </p:cBhvr>
                                      <p:tavLst>
                                        <p:tav tm="0">
                                          <p:val>
                                            <p:strVal val="#ppt_w*.05"/>
                                          </p:val>
                                        </p:tav>
                                        <p:tav tm="100000">
                                          <p:val>
                                            <p:strVal val="#ppt_w"/>
                                          </p:val>
                                        </p:tav>
                                      </p:tavLst>
                                    </p:anim>
                                    <p:anim calcmode="lin" valueType="num">
                                      <p:cBhvr>
                                        <p:cTn id="34" dur="1000" fill="hold"/>
                                        <p:tgtEl>
                                          <p:spTgt spid="108551"/>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8551"/>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8551"/>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8551"/>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8551"/>
                                        </p:tgtEl>
                                      </p:cBhvr>
                                    </p:animEffect>
                                  </p:childTnLst>
                                </p:cTn>
                              </p:par>
                              <p:par>
                                <p:cTn id="39" presetID="25" presetClass="entr" presetSubtype="0" fill="hold" grpId="0" nodeType="withEffect">
                                  <p:stCondLst>
                                    <p:cond delay="0"/>
                                  </p:stCondLst>
                                  <p:childTnLst>
                                    <p:set>
                                      <p:cBhvr>
                                        <p:cTn id="40" dur="1" fill="hold">
                                          <p:stCondLst>
                                            <p:cond delay="0"/>
                                          </p:stCondLst>
                                        </p:cTn>
                                        <p:tgtEl>
                                          <p:spTgt spid="108553"/>
                                        </p:tgtEl>
                                        <p:attrNameLst>
                                          <p:attrName>style.visibility</p:attrName>
                                        </p:attrNameLst>
                                      </p:cBhvr>
                                      <p:to>
                                        <p:strVal val="visible"/>
                                      </p:to>
                                    </p:set>
                                    <p:anim calcmode="lin" valueType="num">
                                      <p:cBhvr>
                                        <p:cTn id="41" dur="500" decel="50000" fill="hold">
                                          <p:stCondLst>
                                            <p:cond delay="0"/>
                                          </p:stCondLst>
                                        </p:cTn>
                                        <p:tgtEl>
                                          <p:spTgt spid="10855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0855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08553"/>
                                        </p:tgtEl>
                                        <p:attrNameLst>
                                          <p:attrName>ppt_w</p:attrName>
                                        </p:attrNameLst>
                                      </p:cBhvr>
                                      <p:tavLst>
                                        <p:tav tm="0">
                                          <p:val>
                                            <p:strVal val="#ppt_w*.05"/>
                                          </p:val>
                                        </p:tav>
                                        <p:tav tm="100000">
                                          <p:val>
                                            <p:strVal val="#ppt_w"/>
                                          </p:val>
                                        </p:tav>
                                      </p:tavLst>
                                    </p:anim>
                                    <p:anim calcmode="lin" valueType="num">
                                      <p:cBhvr>
                                        <p:cTn id="44" dur="1000" fill="hold"/>
                                        <p:tgtEl>
                                          <p:spTgt spid="10855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0855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0855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0855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08553"/>
                                        </p:tgtEl>
                                      </p:cBhvr>
                                    </p:animEffect>
                                  </p:childTnLst>
                                </p:cTn>
                              </p:par>
                              <p:par>
                                <p:cTn id="49" presetID="25" presetClass="entr" presetSubtype="0" fill="hold" grpId="0" nodeType="withEffect">
                                  <p:stCondLst>
                                    <p:cond delay="0"/>
                                  </p:stCondLst>
                                  <p:childTnLst>
                                    <p:set>
                                      <p:cBhvr>
                                        <p:cTn id="50" dur="1" fill="hold">
                                          <p:stCondLst>
                                            <p:cond delay="0"/>
                                          </p:stCondLst>
                                        </p:cTn>
                                        <p:tgtEl>
                                          <p:spTgt spid="108549"/>
                                        </p:tgtEl>
                                        <p:attrNameLst>
                                          <p:attrName>style.visibility</p:attrName>
                                        </p:attrNameLst>
                                      </p:cBhvr>
                                      <p:to>
                                        <p:strVal val="visible"/>
                                      </p:to>
                                    </p:set>
                                    <p:anim calcmode="lin" valueType="num">
                                      <p:cBhvr>
                                        <p:cTn id="51" dur="500" decel="50000" fill="hold">
                                          <p:stCondLst>
                                            <p:cond delay="0"/>
                                          </p:stCondLst>
                                        </p:cTn>
                                        <p:tgtEl>
                                          <p:spTgt spid="10854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0854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08549"/>
                                        </p:tgtEl>
                                        <p:attrNameLst>
                                          <p:attrName>ppt_w</p:attrName>
                                        </p:attrNameLst>
                                      </p:cBhvr>
                                      <p:tavLst>
                                        <p:tav tm="0">
                                          <p:val>
                                            <p:strVal val="#ppt_w*.05"/>
                                          </p:val>
                                        </p:tav>
                                        <p:tav tm="100000">
                                          <p:val>
                                            <p:strVal val="#ppt_w"/>
                                          </p:val>
                                        </p:tav>
                                      </p:tavLst>
                                    </p:anim>
                                    <p:anim calcmode="lin" valueType="num">
                                      <p:cBhvr>
                                        <p:cTn id="54" dur="1000" fill="hold"/>
                                        <p:tgtEl>
                                          <p:spTgt spid="10854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0854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0854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0854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085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5" presetClass="entr" presetSubtype="0" fill="hold" grpId="0" nodeType="clickEffect">
                                  <p:stCondLst>
                                    <p:cond delay="0"/>
                                  </p:stCondLst>
                                  <p:childTnLst>
                                    <p:set>
                                      <p:cBhvr>
                                        <p:cTn id="62" dur="1" fill="hold">
                                          <p:stCondLst>
                                            <p:cond delay="0"/>
                                          </p:stCondLst>
                                        </p:cTn>
                                        <p:tgtEl>
                                          <p:spTgt spid="108552"/>
                                        </p:tgtEl>
                                        <p:attrNameLst>
                                          <p:attrName>style.visibility</p:attrName>
                                        </p:attrNameLst>
                                      </p:cBhvr>
                                      <p:to>
                                        <p:strVal val="visible"/>
                                      </p:to>
                                    </p:set>
                                    <p:anim calcmode="lin" valueType="num">
                                      <p:cBhvr>
                                        <p:cTn id="63" dur="500" decel="50000" fill="hold">
                                          <p:stCondLst>
                                            <p:cond delay="0"/>
                                          </p:stCondLst>
                                        </p:cTn>
                                        <p:tgtEl>
                                          <p:spTgt spid="108552"/>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108552"/>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108552"/>
                                        </p:tgtEl>
                                        <p:attrNameLst>
                                          <p:attrName>ppt_w</p:attrName>
                                        </p:attrNameLst>
                                      </p:cBhvr>
                                      <p:tavLst>
                                        <p:tav tm="0">
                                          <p:val>
                                            <p:strVal val="#ppt_w*.05"/>
                                          </p:val>
                                        </p:tav>
                                        <p:tav tm="100000">
                                          <p:val>
                                            <p:strVal val="#ppt_w"/>
                                          </p:val>
                                        </p:tav>
                                      </p:tavLst>
                                    </p:anim>
                                    <p:anim calcmode="lin" valueType="num">
                                      <p:cBhvr>
                                        <p:cTn id="66" dur="1000" fill="hold"/>
                                        <p:tgtEl>
                                          <p:spTgt spid="108552"/>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108552"/>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108552"/>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108552"/>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108552"/>
                                        </p:tgtEl>
                                      </p:cBhvr>
                                    </p:animEffect>
                                  </p:childTnLst>
                                </p:cTn>
                              </p:par>
                              <p:par>
                                <p:cTn id="71" presetID="25" presetClass="entr" presetSubtype="0" fill="hold" grpId="0" nodeType="withEffect">
                                  <p:stCondLst>
                                    <p:cond delay="0"/>
                                  </p:stCondLst>
                                  <p:childTnLst>
                                    <p:set>
                                      <p:cBhvr>
                                        <p:cTn id="72" dur="1" fill="hold">
                                          <p:stCondLst>
                                            <p:cond delay="0"/>
                                          </p:stCondLst>
                                        </p:cTn>
                                        <p:tgtEl>
                                          <p:spTgt spid="108554"/>
                                        </p:tgtEl>
                                        <p:attrNameLst>
                                          <p:attrName>style.visibility</p:attrName>
                                        </p:attrNameLst>
                                      </p:cBhvr>
                                      <p:to>
                                        <p:strVal val="visible"/>
                                      </p:to>
                                    </p:set>
                                    <p:anim calcmode="lin" valueType="num">
                                      <p:cBhvr>
                                        <p:cTn id="73" dur="500" decel="50000" fill="hold">
                                          <p:stCondLst>
                                            <p:cond delay="0"/>
                                          </p:stCondLst>
                                        </p:cTn>
                                        <p:tgtEl>
                                          <p:spTgt spid="108554"/>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08554"/>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08554"/>
                                        </p:tgtEl>
                                        <p:attrNameLst>
                                          <p:attrName>ppt_w</p:attrName>
                                        </p:attrNameLst>
                                      </p:cBhvr>
                                      <p:tavLst>
                                        <p:tav tm="0">
                                          <p:val>
                                            <p:strVal val="#ppt_w*.05"/>
                                          </p:val>
                                        </p:tav>
                                        <p:tav tm="100000">
                                          <p:val>
                                            <p:strVal val="#ppt_w"/>
                                          </p:val>
                                        </p:tav>
                                      </p:tavLst>
                                    </p:anim>
                                    <p:anim calcmode="lin" valueType="num">
                                      <p:cBhvr>
                                        <p:cTn id="76" dur="1000" fill="hold"/>
                                        <p:tgtEl>
                                          <p:spTgt spid="108554"/>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08554"/>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08554"/>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08554"/>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08554"/>
                                        </p:tgtEl>
                                      </p:cBhvr>
                                    </p:animEffect>
                                  </p:childTnLst>
                                </p:cTn>
                              </p:par>
                              <p:par>
                                <p:cTn id="81" presetID="25" presetClass="entr" presetSubtype="0" fill="hold" grpId="0" nodeType="withEffect">
                                  <p:stCondLst>
                                    <p:cond delay="0"/>
                                  </p:stCondLst>
                                  <p:childTnLst>
                                    <p:set>
                                      <p:cBhvr>
                                        <p:cTn id="82" dur="1" fill="hold">
                                          <p:stCondLst>
                                            <p:cond delay="0"/>
                                          </p:stCondLst>
                                        </p:cTn>
                                        <p:tgtEl>
                                          <p:spTgt spid="108550">
                                            <p:bg/>
                                          </p:spTgt>
                                        </p:tgtEl>
                                        <p:attrNameLst>
                                          <p:attrName>style.visibility</p:attrName>
                                        </p:attrNameLst>
                                      </p:cBhvr>
                                      <p:to>
                                        <p:strVal val="visible"/>
                                      </p:to>
                                    </p:set>
                                    <p:anim calcmode="lin" valueType="num">
                                      <p:cBhvr>
                                        <p:cTn id="83" dur="500" decel="50000" fill="hold">
                                          <p:stCondLst>
                                            <p:cond delay="0"/>
                                          </p:stCondLst>
                                        </p:cTn>
                                        <p:tgtEl>
                                          <p:spTgt spid="108550">
                                            <p:bg/>
                                          </p:spTgt>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08550">
                                            <p:bg/>
                                          </p:spTgt>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08550">
                                            <p:bg/>
                                          </p:spTgt>
                                        </p:tgtEl>
                                        <p:attrNameLst>
                                          <p:attrName>ppt_w</p:attrName>
                                        </p:attrNameLst>
                                      </p:cBhvr>
                                      <p:tavLst>
                                        <p:tav tm="0">
                                          <p:val>
                                            <p:strVal val="#ppt_w*.05"/>
                                          </p:val>
                                        </p:tav>
                                        <p:tav tm="100000">
                                          <p:val>
                                            <p:strVal val="#ppt_w"/>
                                          </p:val>
                                        </p:tav>
                                      </p:tavLst>
                                    </p:anim>
                                    <p:anim calcmode="lin" valueType="num">
                                      <p:cBhvr>
                                        <p:cTn id="86" dur="1000" fill="hold"/>
                                        <p:tgtEl>
                                          <p:spTgt spid="108550">
                                            <p:bg/>
                                          </p:spTgt>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08550">
                                            <p:bg/>
                                          </p:spTgt>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08550">
                                            <p:bg/>
                                          </p:spTgt>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08550">
                                            <p:bg/>
                                          </p:spTgt>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08550">
                                            <p:bg/>
                                          </p:spTgt>
                                        </p:tgtEl>
                                      </p:cBhvr>
                                    </p:animEffect>
                                  </p:childTnLst>
                                </p:cTn>
                              </p:par>
                              <p:par>
                                <p:cTn id="91" presetID="25" presetClass="entr" presetSubtype="0" fill="hold" grpId="0" nodeType="withEffect">
                                  <p:stCondLst>
                                    <p:cond delay="0"/>
                                  </p:stCondLst>
                                  <p:childTnLst>
                                    <p:set>
                                      <p:cBhvr>
                                        <p:cTn id="92" dur="1" fill="hold">
                                          <p:stCondLst>
                                            <p:cond delay="0"/>
                                          </p:stCondLst>
                                        </p:cTn>
                                        <p:tgtEl>
                                          <p:spTgt spid="108550">
                                            <p:txEl>
                                              <p:pRg st="0" end="0"/>
                                            </p:txEl>
                                          </p:spTgt>
                                        </p:tgtEl>
                                        <p:attrNameLst>
                                          <p:attrName>style.visibility</p:attrName>
                                        </p:attrNameLst>
                                      </p:cBhvr>
                                      <p:to>
                                        <p:strVal val="visible"/>
                                      </p:to>
                                    </p:set>
                                    <p:anim calcmode="lin" valueType="num">
                                      <p:cBhvr>
                                        <p:cTn id="93" dur="500" decel="50000" fill="hold">
                                          <p:stCondLst>
                                            <p:cond delay="0"/>
                                          </p:stCondLst>
                                        </p:cTn>
                                        <p:tgtEl>
                                          <p:spTgt spid="108550">
                                            <p:txEl>
                                              <p:pRg st="0" end="0"/>
                                            </p:txEl>
                                          </p:spTgt>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108550">
                                            <p:txEl>
                                              <p:pRg st="0" end="0"/>
                                            </p:txEl>
                                          </p:spTgt>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108550">
                                            <p:txEl>
                                              <p:pRg st="0" end="0"/>
                                            </p:txEl>
                                          </p:spTgt>
                                        </p:tgtEl>
                                        <p:attrNameLst>
                                          <p:attrName>ppt_w</p:attrName>
                                        </p:attrNameLst>
                                      </p:cBhvr>
                                      <p:tavLst>
                                        <p:tav tm="0">
                                          <p:val>
                                            <p:strVal val="#ppt_w*.05"/>
                                          </p:val>
                                        </p:tav>
                                        <p:tav tm="100000">
                                          <p:val>
                                            <p:strVal val="#ppt_w"/>
                                          </p:val>
                                        </p:tav>
                                      </p:tavLst>
                                    </p:anim>
                                    <p:anim calcmode="lin" valueType="num">
                                      <p:cBhvr>
                                        <p:cTn id="96" dur="1000" fill="hold"/>
                                        <p:tgtEl>
                                          <p:spTgt spid="108550">
                                            <p:txEl>
                                              <p:pRg st="0" end="0"/>
                                            </p:txEl>
                                          </p:spTgt>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108550">
                                            <p:txEl>
                                              <p:pRg st="0" end="0"/>
                                            </p:txEl>
                                          </p:spTgt>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108550">
                                            <p:txEl>
                                              <p:pRg st="0" end="0"/>
                                            </p:txEl>
                                          </p:spTgt>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108550">
                                            <p:txEl>
                                              <p:pRg st="0" end="0"/>
                                            </p:txEl>
                                          </p:spTgt>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108550">
                                            <p:txEl>
                                              <p:pRg st="0" end="0"/>
                                            </p:txEl>
                                          </p:spTgt>
                                        </p:tgtEl>
                                      </p:cBhvr>
                                    </p:animEffect>
                                  </p:childTnLst>
                                </p:cTn>
                              </p:par>
                              <p:par>
                                <p:cTn id="101" presetID="25" presetClass="entr" presetSubtype="0" fill="hold" grpId="0" nodeType="withEffect">
                                  <p:stCondLst>
                                    <p:cond delay="0"/>
                                  </p:stCondLst>
                                  <p:childTnLst>
                                    <p:set>
                                      <p:cBhvr>
                                        <p:cTn id="102" dur="1" fill="hold">
                                          <p:stCondLst>
                                            <p:cond delay="0"/>
                                          </p:stCondLst>
                                        </p:cTn>
                                        <p:tgtEl>
                                          <p:spTgt spid="108550">
                                            <p:txEl>
                                              <p:pRg st="1" end="1"/>
                                            </p:txEl>
                                          </p:spTgt>
                                        </p:tgtEl>
                                        <p:attrNameLst>
                                          <p:attrName>style.visibility</p:attrName>
                                        </p:attrNameLst>
                                      </p:cBhvr>
                                      <p:to>
                                        <p:strVal val="visible"/>
                                      </p:to>
                                    </p:set>
                                    <p:anim calcmode="lin" valueType="num">
                                      <p:cBhvr>
                                        <p:cTn id="103" dur="500" decel="50000" fill="hold">
                                          <p:stCondLst>
                                            <p:cond delay="0"/>
                                          </p:stCondLst>
                                        </p:cTn>
                                        <p:tgtEl>
                                          <p:spTgt spid="108550">
                                            <p:txEl>
                                              <p:pRg st="1" end="1"/>
                                            </p:txEl>
                                          </p:spTgt>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08550">
                                            <p:txEl>
                                              <p:pRg st="1" end="1"/>
                                            </p:txEl>
                                          </p:spTgt>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08550">
                                            <p:txEl>
                                              <p:pRg st="1" end="1"/>
                                            </p:txEl>
                                          </p:spTgt>
                                        </p:tgtEl>
                                        <p:attrNameLst>
                                          <p:attrName>ppt_w</p:attrName>
                                        </p:attrNameLst>
                                      </p:cBhvr>
                                      <p:tavLst>
                                        <p:tav tm="0">
                                          <p:val>
                                            <p:strVal val="#ppt_w*.05"/>
                                          </p:val>
                                        </p:tav>
                                        <p:tav tm="100000">
                                          <p:val>
                                            <p:strVal val="#ppt_w"/>
                                          </p:val>
                                        </p:tav>
                                      </p:tavLst>
                                    </p:anim>
                                    <p:anim calcmode="lin" valueType="num">
                                      <p:cBhvr>
                                        <p:cTn id="106" dur="1000" fill="hold"/>
                                        <p:tgtEl>
                                          <p:spTgt spid="108550">
                                            <p:txEl>
                                              <p:pRg st="1" end="1"/>
                                            </p:txEl>
                                          </p:spTgt>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08550">
                                            <p:txEl>
                                              <p:pRg st="1" end="1"/>
                                            </p:txEl>
                                          </p:spTgt>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08550">
                                            <p:txEl>
                                              <p:pRg st="1" end="1"/>
                                            </p:txEl>
                                          </p:spTgt>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08550">
                                            <p:txEl>
                                              <p:pRg st="1" end="1"/>
                                            </p:txEl>
                                          </p:spTgt>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08550">
                                            <p:txEl>
                                              <p:pRg st="1" end="1"/>
                                            </p:txEl>
                                          </p:spTgt>
                                        </p:tgtEl>
                                      </p:cBhvr>
                                    </p:animEffect>
                                  </p:childTnLst>
                                </p:cTn>
                              </p:par>
                              <p:par>
                                <p:cTn id="111" presetID="25" presetClass="entr" presetSubtype="0" fill="hold" grpId="0" nodeType="withEffect">
                                  <p:stCondLst>
                                    <p:cond delay="0"/>
                                  </p:stCondLst>
                                  <p:childTnLst>
                                    <p:set>
                                      <p:cBhvr>
                                        <p:cTn id="112" dur="1" fill="hold">
                                          <p:stCondLst>
                                            <p:cond delay="0"/>
                                          </p:stCondLst>
                                        </p:cTn>
                                        <p:tgtEl>
                                          <p:spTgt spid="108550">
                                            <p:txEl>
                                              <p:pRg st="2" end="2"/>
                                            </p:txEl>
                                          </p:spTgt>
                                        </p:tgtEl>
                                        <p:attrNameLst>
                                          <p:attrName>style.visibility</p:attrName>
                                        </p:attrNameLst>
                                      </p:cBhvr>
                                      <p:to>
                                        <p:strVal val="visible"/>
                                      </p:to>
                                    </p:set>
                                    <p:anim calcmode="lin" valueType="num">
                                      <p:cBhvr>
                                        <p:cTn id="113" dur="500" decel="50000" fill="hold">
                                          <p:stCondLst>
                                            <p:cond delay="0"/>
                                          </p:stCondLst>
                                        </p:cTn>
                                        <p:tgtEl>
                                          <p:spTgt spid="108550">
                                            <p:txEl>
                                              <p:pRg st="2" end="2"/>
                                            </p:txEl>
                                          </p:spTgt>
                                        </p:tgtEl>
                                        <p:attrNameLst>
                                          <p:attrName>style.rotation</p:attrName>
                                        </p:attrNameLst>
                                      </p:cBhvr>
                                      <p:tavLst>
                                        <p:tav tm="0">
                                          <p:val>
                                            <p:fltVal val="-90"/>
                                          </p:val>
                                        </p:tav>
                                        <p:tav tm="100000">
                                          <p:val>
                                            <p:fltVal val="0"/>
                                          </p:val>
                                        </p:tav>
                                      </p:tavLst>
                                    </p:anim>
                                    <p:anim calcmode="lin" valueType="num">
                                      <p:cBhvr>
                                        <p:cTn id="114" dur="500" decel="50000" fill="hold">
                                          <p:stCondLst>
                                            <p:cond delay="0"/>
                                          </p:stCondLst>
                                        </p:cTn>
                                        <p:tgtEl>
                                          <p:spTgt spid="108550">
                                            <p:txEl>
                                              <p:pRg st="2" end="2"/>
                                            </p:txEl>
                                          </p:spTgt>
                                        </p:tgtEl>
                                        <p:attrNameLst>
                                          <p:attrName>ppt_w</p:attrName>
                                        </p:attrNameLst>
                                      </p:cBhvr>
                                      <p:tavLst>
                                        <p:tav tm="0">
                                          <p:val>
                                            <p:strVal val="#ppt_w"/>
                                          </p:val>
                                        </p:tav>
                                        <p:tav tm="100000">
                                          <p:val>
                                            <p:strVal val="#ppt_w*.05"/>
                                          </p:val>
                                        </p:tav>
                                      </p:tavLst>
                                    </p:anim>
                                    <p:anim calcmode="lin" valueType="num">
                                      <p:cBhvr>
                                        <p:cTn id="115" dur="500" accel="50000" fill="hold">
                                          <p:stCondLst>
                                            <p:cond delay="500"/>
                                          </p:stCondLst>
                                        </p:cTn>
                                        <p:tgtEl>
                                          <p:spTgt spid="108550">
                                            <p:txEl>
                                              <p:pRg st="2" end="2"/>
                                            </p:txEl>
                                          </p:spTgt>
                                        </p:tgtEl>
                                        <p:attrNameLst>
                                          <p:attrName>ppt_w</p:attrName>
                                        </p:attrNameLst>
                                      </p:cBhvr>
                                      <p:tavLst>
                                        <p:tav tm="0">
                                          <p:val>
                                            <p:strVal val="#ppt_w*.05"/>
                                          </p:val>
                                        </p:tav>
                                        <p:tav tm="100000">
                                          <p:val>
                                            <p:strVal val="#ppt_w"/>
                                          </p:val>
                                        </p:tav>
                                      </p:tavLst>
                                    </p:anim>
                                    <p:anim calcmode="lin" valueType="num">
                                      <p:cBhvr>
                                        <p:cTn id="116" dur="1000" fill="hold"/>
                                        <p:tgtEl>
                                          <p:spTgt spid="108550">
                                            <p:txEl>
                                              <p:pRg st="2" end="2"/>
                                            </p:txEl>
                                          </p:spTgt>
                                        </p:tgtEl>
                                        <p:attrNameLst>
                                          <p:attrName>ppt_h</p:attrName>
                                        </p:attrNameLst>
                                      </p:cBhvr>
                                      <p:tavLst>
                                        <p:tav tm="0">
                                          <p:val>
                                            <p:strVal val="#ppt_h"/>
                                          </p:val>
                                        </p:tav>
                                        <p:tav tm="100000">
                                          <p:val>
                                            <p:strVal val="#ppt_h"/>
                                          </p:val>
                                        </p:tav>
                                      </p:tavLst>
                                    </p:anim>
                                    <p:anim calcmode="lin" valueType="num">
                                      <p:cBhvr>
                                        <p:cTn id="117" dur="500" decel="50000" fill="hold">
                                          <p:stCondLst>
                                            <p:cond delay="0"/>
                                          </p:stCondLst>
                                        </p:cTn>
                                        <p:tgtEl>
                                          <p:spTgt spid="108550">
                                            <p:txEl>
                                              <p:pRg st="2" end="2"/>
                                            </p:txEl>
                                          </p:spTgt>
                                        </p:tgtEl>
                                        <p:attrNameLst>
                                          <p:attrName>ppt_x</p:attrName>
                                        </p:attrNameLst>
                                      </p:cBhvr>
                                      <p:tavLst>
                                        <p:tav tm="0">
                                          <p:val>
                                            <p:strVal val="#ppt_x+.4"/>
                                          </p:val>
                                        </p:tav>
                                        <p:tav tm="100000">
                                          <p:val>
                                            <p:strVal val="#ppt_x"/>
                                          </p:val>
                                        </p:tav>
                                      </p:tavLst>
                                    </p:anim>
                                    <p:anim calcmode="lin" valueType="num">
                                      <p:cBhvr>
                                        <p:cTn id="118" dur="500" decel="50000" fill="hold">
                                          <p:stCondLst>
                                            <p:cond delay="0"/>
                                          </p:stCondLst>
                                        </p:cTn>
                                        <p:tgtEl>
                                          <p:spTgt spid="108550">
                                            <p:txEl>
                                              <p:pRg st="2" end="2"/>
                                            </p:txEl>
                                          </p:spTgt>
                                        </p:tgtEl>
                                        <p:attrNameLst>
                                          <p:attrName>ppt_y</p:attrName>
                                        </p:attrNameLst>
                                      </p:cBhvr>
                                      <p:tavLst>
                                        <p:tav tm="0">
                                          <p:val>
                                            <p:strVal val="#ppt_y-.2"/>
                                          </p:val>
                                        </p:tav>
                                        <p:tav tm="100000">
                                          <p:val>
                                            <p:strVal val="#ppt_y+.1"/>
                                          </p:val>
                                        </p:tav>
                                      </p:tavLst>
                                    </p:anim>
                                    <p:anim calcmode="lin" valueType="num">
                                      <p:cBhvr>
                                        <p:cTn id="119" dur="500" accel="50000" fill="hold">
                                          <p:stCondLst>
                                            <p:cond delay="500"/>
                                          </p:stCondLst>
                                        </p:cTn>
                                        <p:tgtEl>
                                          <p:spTgt spid="108550">
                                            <p:txEl>
                                              <p:pRg st="2" end="2"/>
                                            </p:txEl>
                                          </p:spTgt>
                                        </p:tgtEl>
                                        <p:attrNameLst>
                                          <p:attrName>ppt_y</p:attrName>
                                        </p:attrNameLst>
                                      </p:cBhvr>
                                      <p:tavLst>
                                        <p:tav tm="0">
                                          <p:val>
                                            <p:strVal val="#ppt_y+.1"/>
                                          </p:val>
                                        </p:tav>
                                        <p:tav tm="100000">
                                          <p:val>
                                            <p:strVal val="#ppt_y"/>
                                          </p:val>
                                        </p:tav>
                                      </p:tavLst>
                                    </p:anim>
                                    <p:animEffect transition="in" filter="fade">
                                      <p:cBhvr>
                                        <p:cTn id="120" dur="1000" decel="50000">
                                          <p:stCondLst>
                                            <p:cond delay="0"/>
                                          </p:stCondLst>
                                        </p:cTn>
                                        <p:tgtEl>
                                          <p:spTgt spid="1085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nimBg="1"/>
      <p:bldP spid="108549" grpId="0" animBg="1"/>
      <p:bldP spid="108550" grpId="0" build="allAtOnce" animBg="1"/>
      <p:bldP spid="108551" grpId="0" animBg="1"/>
      <p:bldP spid="108552" grpId="0" animBg="1"/>
      <p:bldP spid="108553" grpId="0" animBg="1"/>
      <p:bldP spid="108554" grpId="0" animBg="1"/>
      <p:bldP spid="1085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058" r="1" b="1"/>
          <a:stretch/>
        </p:blipFill>
        <p:spPr>
          <a:xfrm>
            <a:off x="5878286" y="10"/>
            <a:ext cx="6313714" cy="7498070"/>
          </a:xfrm>
          <a:prstGeom prst="rect">
            <a:avLst/>
          </a:prstGeom>
          <a:effectLst/>
        </p:spPr>
      </p:pic>
      <p:sp>
        <p:nvSpPr>
          <p:cNvPr id="17409" name="Content Placeholder 2"/>
          <p:cNvSpPr>
            <a:spLocks noGrp="1"/>
          </p:cNvSpPr>
          <p:nvPr>
            <p:ph idx="1"/>
          </p:nvPr>
        </p:nvSpPr>
        <p:spPr>
          <a:xfrm>
            <a:off x="295363" y="426720"/>
            <a:ext cx="4813666" cy="3785419"/>
          </a:xfrm>
        </p:spPr>
        <p:txBody>
          <a:bodyPr>
            <a:noAutofit/>
          </a:bodyPr>
          <a:lstStyle/>
          <a:p>
            <a:pPr marL="0" indent="0">
              <a:buNone/>
            </a:pPr>
            <a:r>
              <a:rPr lang="en-US" altLang="x-none" sz="3600" b="1" dirty="0">
                <a:ea typeface="ＭＳ Ｐゴシック" charset="-128"/>
              </a:rPr>
              <a:t>The foundation of </a:t>
            </a:r>
            <a:r>
              <a:rPr lang="en-US" altLang="x-none" sz="3600" b="1" dirty="0">
                <a:solidFill>
                  <a:srgbClr val="FF0000"/>
                </a:solidFill>
                <a:ea typeface="ＭＳ Ｐゴシック" charset="-128"/>
              </a:rPr>
              <a:t>CONTINUOUS IMPROVEMENT </a:t>
            </a:r>
            <a:r>
              <a:rPr lang="en-US" altLang="x-none" sz="3600" b="1" dirty="0">
                <a:ea typeface="ＭＳ Ｐゴシック" charset="-128"/>
              </a:rPr>
              <a:t>rests upon the </a:t>
            </a:r>
            <a:r>
              <a:rPr lang="en-US" altLang="x-none" sz="3600" b="1" dirty="0">
                <a:solidFill>
                  <a:schemeClr val="accent1"/>
                </a:solidFill>
                <a:ea typeface="ＭＳ Ｐゴシック" charset="-128"/>
              </a:rPr>
              <a:t>pillars of mission, vision, and goals</a:t>
            </a:r>
            <a:r>
              <a:rPr lang="en-US" altLang="x-none" sz="3600" b="1" dirty="0">
                <a:ea typeface="ＭＳ Ｐゴシック" charset="-128"/>
              </a:rPr>
              <a:t>.  Each of these pillars asks a different question of stakeholders within the system.  </a:t>
            </a:r>
            <a:r>
              <a:rPr lang="en-US" altLang="x-none" sz="3600" b="1" dirty="0">
                <a:solidFill>
                  <a:schemeClr val="accent6">
                    <a:lumMod val="75000"/>
                  </a:schemeClr>
                </a:solidFill>
                <a:ea typeface="ＭＳ Ｐゴシック" charset="-128"/>
              </a:rPr>
              <a:t>The pillars rest on Core Values. </a:t>
            </a:r>
            <a:endParaRPr lang="en-US" altLang="x-none" sz="3600" dirty="0">
              <a:solidFill>
                <a:schemeClr val="accent6">
                  <a:lumMod val="75000"/>
                </a:schemeClr>
              </a:solidFill>
              <a:ea typeface="ＭＳ Ｐゴシック" charset="-128"/>
            </a:endParaRPr>
          </a:p>
        </p:txBody>
      </p:sp>
      <p:sp>
        <p:nvSpPr>
          <p:cNvPr id="17410" name="Slide Number Placeholder 4"/>
          <p:cNvSpPr>
            <a:spLocks noGrp="1"/>
          </p:cNvSpPr>
          <p:nvPr>
            <p:ph type="sldNum" sz="quarter" idx="12"/>
          </p:nvPr>
        </p:nvSpPr>
        <p:spPr>
          <a:xfrm>
            <a:off x="10853928" y="6356350"/>
            <a:ext cx="685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l" eaLnBrk="1" hangingPunct="1">
              <a:lnSpc>
                <a:spcPct val="80000"/>
              </a:lnSpc>
            </a:pPr>
            <a:fld id="{77A8CAFD-67B4-5B4B-AD7E-40BB9B07239C}" type="slidenum">
              <a:rPr lang="en-US" altLang="x-none" sz="2200">
                <a:solidFill>
                  <a:srgbClr val="FFFFFF"/>
                </a:solidFill>
              </a:rPr>
              <a:pPr algn="l" eaLnBrk="1" hangingPunct="1">
                <a:lnSpc>
                  <a:spcPct val="80000"/>
                </a:lnSpc>
              </a:pPr>
              <a:t>3</a:t>
            </a:fld>
            <a:endParaRPr lang="en-US" altLang="x-none" sz="2200">
              <a:solidFill>
                <a:srgbClr val="FFFFFF"/>
              </a:solidFill>
            </a:endParaRPr>
          </a:p>
        </p:txBody>
      </p:sp>
    </p:spTree>
    <p:extLst>
      <p:ext uri="{BB962C8B-B14F-4D97-AF65-F5344CB8AC3E}">
        <p14:creationId xmlns:p14="http://schemas.microsoft.com/office/powerpoint/2010/main" val="686951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Content Placeholder 5" descr="MC910220653.jpg"/>
          <p:cNvPicPr>
            <a:picLocks noGrp="1" noChangeAspect="1"/>
          </p:cNvPicPr>
          <p:nvPr>
            <p:ph idx="1"/>
          </p:nvPr>
        </p:nvPicPr>
        <p:blipFill>
          <a:blip r:embed="rId2">
            <a:extLst>
              <a:ext uri="{28A0092B-C50C-407E-A947-70E740481C1C}">
                <a14:useLocalDpi xmlns:a14="http://schemas.microsoft.com/office/drawing/2010/main" val="0"/>
              </a:ext>
            </a:extLst>
          </a:blip>
          <a:srcRect l="-13591" r="-13591"/>
          <a:stretch>
            <a:fillRect/>
          </a:stretch>
        </p:blipFill>
        <p:spPr>
          <a:xfrm>
            <a:off x="-2510971" y="-1263650"/>
            <a:ext cx="16734971" cy="7620000"/>
          </a:xfrm>
        </p:spPr>
      </p:pic>
      <p:sp>
        <p:nvSpPr>
          <p:cNvPr id="491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6A139C5-0297-FF45-AAC6-9B2F19B4F0DB}" type="slidenum">
              <a:rPr lang="en-US" altLang="x-none" sz="1400"/>
              <a:pPr eaLnBrk="1" hangingPunct="1"/>
              <a:t>30</a:t>
            </a:fld>
            <a:endParaRPr lang="en-US" altLang="x-none" sz="1400"/>
          </a:p>
        </p:txBody>
      </p:sp>
      <p:sp>
        <p:nvSpPr>
          <p:cNvPr id="49155" name="Title 1"/>
          <p:cNvSpPr>
            <a:spLocks noGrp="1"/>
          </p:cNvSpPr>
          <p:nvPr>
            <p:ph type="title"/>
          </p:nvPr>
        </p:nvSpPr>
        <p:spPr bwMode="auto">
          <a:xfrm>
            <a:off x="1981200" y="4829629"/>
            <a:ext cx="82296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a:r>
              <a:rPr lang="en-US" altLang="x-none" sz="3600" b="1" i="1" dirty="0">
                <a:solidFill>
                  <a:srgbClr val="FF0000"/>
                </a:solidFill>
                <a:ea typeface="ＭＳ Ｐゴシック" charset="-128"/>
              </a:rPr>
              <a:t>How do we want to be different 5-10 years from now than we are today?</a:t>
            </a:r>
          </a:p>
        </p:txBody>
      </p:sp>
    </p:spTree>
    <p:extLst>
      <p:ext uri="{BB962C8B-B14F-4D97-AF65-F5344CB8AC3E}">
        <p14:creationId xmlns:p14="http://schemas.microsoft.com/office/powerpoint/2010/main" val="1207606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0178" name="AutoShape 2"/>
          <p:cNvSpPr>
            <a:spLocks noGrp="1" noChangeArrowheads="1"/>
          </p:cNvSpPr>
          <p:nvPr>
            <p:ph type="title"/>
          </p:nvPr>
        </p:nvSpPr>
        <p:spPr bwMode="auto">
          <a:xfrm>
            <a:off x="1676400" y="122238"/>
            <a:ext cx="8991600" cy="1706562"/>
          </a:xfrm>
          <a:prstGeom prst="roundRect">
            <a:avLst>
              <a:gd name="adj" fmla="val 16667"/>
            </a:avLst>
          </a:prstGeom>
          <a:solidFill>
            <a:srgbClr val="FFFFFF"/>
          </a:solidFill>
          <a:ln>
            <a:solidFill>
              <a:srgbClr val="000000"/>
            </a:solidFill>
            <a:round/>
            <a:headEnd/>
            <a:tailEnd/>
          </a:ln>
        </p:spPr>
        <p:txBody>
          <a:bodyPr vert="horz" wrap="square" lIns="91440" tIns="45720" rIns="91440" bIns="45720" numCol="1" rtlCol="0" anchor="t" anchorCtr="0" compatLnSpc="1">
            <a:prstTxWarp prst="textNoShape">
              <a:avLst/>
            </a:prstTxWarp>
            <a:normAutofit/>
          </a:bodyPr>
          <a:lstStyle/>
          <a:p>
            <a:pPr algn="l" eaLnBrk="1" hangingPunct="1"/>
            <a:r>
              <a:rPr lang="en-US" altLang="x-none" sz="4000">
                <a:ea typeface="ＭＳ Ｐゴシック" charset="-128"/>
              </a:rPr>
              <a:t>PART THREE:  </a:t>
            </a:r>
            <a:r>
              <a:rPr lang="en-US" altLang="x-none" sz="3200">
                <a:ea typeface="ＭＳ Ｐゴシック" charset="-128"/>
              </a:rPr>
              <a:t>Draft the Plan  -  </a:t>
            </a:r>
            <a:r>
              <a:rPr lang="en-US" altLang="x-none" sz="3200" b="1">
                <a:solidFill>
                  <a:srgbClr val="FF0000"/>
                </a:solidFill>
                <a:ea typeface="ＭＳ Ｐゴシック" charset="-128"/>
              </a:rPr>
              <a:t>How do you get from where you are to where you want to be?</a:t>
            </a:r>
          </a:p>
        </p:txBody>
      </p:sp>
      <p:sp>
        <p:nvSpPr>
          <p:cNvPr id="50179" name="AutoShape 4"/>
          <p:cNvSpPr>
            <a:spLocks noChangeArrowheads="1"/>
          </p:cNvSpPr>
          <p:nvPr/>
        </p:nvSpPr>
        <p:spPr bwMode="auto">
          <a:xfrm>
            <a:off x="5334000" y="48006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 Setting</a:t>
            </a:r>
          </a:p>
          <a:p>
            <a:pPr algn="ctr"/>
            <a:r>
              <a:rPr lang="en-US" altLang="x-none" sz="1800" b="1" dirty="0">
                <a:solidFill>
                  <a:schemeClr val="bg1"/>
                </a:solidFill>
              </a:rPr>
              <a:t>Direction</a:t>
            </a:r>
          </a:p>
          <a:p>
            <a:pPr algn="ctr"/>
            <a:r>
              <a:rPr lang="en-US" altLang="x-none" sz="1800" b="1" dirty="0">
                <a:solidFill>
                  <a:schemeClr val="bg1"/>
                </a:solidFill>
              </a:rPr>
              <a:t>Retreat</a:t>
            </a:r>
            <a:r>
              <a:rPr lang="en-US" altLang="x-none" sz="1800" dirty="0">
                <a:solidFill>
                  <a:schemeClr val="bg1"/>
                </a:solidFill>
              </a:rPr>
              <a:t> </a:t>
            </a:r>
          </a:p>
        </p:txBody>
      </p:sp>
      <p:sp>
        <p:nvSpPr>
          <p:cNvPr id="50180" name="AutoShape 5"/>
          <p:cNvSpPr>
            <a:spLocks noChangeArrowheads="1"/>
          </p:cNvSpPr>
          <p:nvPr/>
        </p:nvSpPr>
        <p:spPr bwMode="auto">
          <a:xfrm>
            <a:off x="3886200" y="3048000"/>
            <a:ext cx="990600" cy="381000"/>
          </a:xfrm>
          <a:prstGeom prst="rightArrow">
            <a:avLst>
              <a:gd name="adj1" fmla="val 50000"/>
              <a:gd name="adj2" fmla="val 65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0181" name="AutoShape 6"/>
          <p:cNvSpPr>
            <a:spLocks noChangeArrowheads="1"/>
          </p:cNvSpPr>
          <p:nvPr/>
        </p:nvSpPr>
        <p:spPr bwMode="auto">
          <a:xfrm>
            <a:off x="6019800" y="3810000"/>
            <a:ext cx="381000" cy="990600"/>
          </a:xfrm>
          <a:prstGeom prst="downArrow">
            <a:avLst>
              <a:gd name="adj1" fmla="val 50000"/>
              <a:gd name="adj2" fmla="val 65000"/>
            </a:avLst>
          </a:prstGeom>
          <a:solidFill>
            <a:srgbClr val="000000"/>
          </a:solidFill>
          <a:ln w="9525">
            <a:solidFill>
              <a:schemeClr val="tx1"/>
            </a:solidFill>
            <a:miter lim="800000"/>
            <a:headEnd/>
            <a:tailEnd/>
          </a:ln>
        </p:spPr>
        <p:txBody>
          <a:bodyPr vert="eaVert"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0182" name="AutoShape 7"/>
          <p:cNvSpPr>
            <a:spLocks noChangeArrowheads="1"/>
          </p:cNvSpPr>
          <p:nvPr/>
        </p:nvSpPr>
        <p:spPr bwMode="auto">
          <a:xfrm>
            <a:off x="7848600" y="25146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t>Draft</a:t>
            </a:r>
          </a:p>
          <a:p>
            <a:pPr algn="ctr"/>
            <a:r>
              <a:rPr lang="en-US" altLang="x-none" sz="1800" b="1" dirty="0"/>
              <a:t>of the</a:t>
            </a:r>
          </a:p>
          <a:p>
            <a:pPr algn="ctr"/>
            <a:r>
              <a:rPr lang="en-US" altLang="x-none" sz="1800" b="1" dirty="0"/>
              <a:t>Strategic</a:t>
            </a:r>
          </a:p>
          <a:p>
            <a:pPr algn="ctr"/>
            <a:r>
              <a:rPr lang="en-US" altLang="x-none" sz="1800" b="1" dirty="0"/>
              <a:t>Plan</a:t>
            </a:r>
          </a:p>
          <a:p>
            <a:pPr algn="ctr"/>
            <a:endParaRPr lang="en-US" altLang="x-none" sz="1800" b="1" dirty="0"/>
          </a:p>
        </p:txBody>
      </p:sp>
      <p:sp>
        <p:nvSpPr>
          <p:cNvPr id="50183" name="AutoShape 8"/>
          <p:cNvSpPr>
            <a:spLocks noChangeArrowheads="1"/>
          </p:cNvSpPr>
          <p:nvPr/>
        </p:nvSpPr>
        <p:spPr bwMode="auto">
          <a:xfrm>
            <a:off x="7010400" y="5257800"/>
            <a:ext cx="1295400" cy="381000"/>
          </a:xfrm>
          <a:prstGeom prst="rightArrow">
            <a:avLst>
              <a:gd name="adj1" fmla="val 50000"/>
              <a:gd name="adj2" fmla="val 30002"/>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0184" name="AutoShape 9"/>
          <p:cNvSpPr>
            <a:spLocks noChangeArrowheads="1"/>
          </p:cNvSpPr>
          <p:nvPr/>
        </p:nvSpPr>
        <p:spPr bwMode="auto">
          <a:xfrm>
            <a:off x="48768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Vision</a:t>
            </a:r>
          </a:p>
          <a:p>
            <a:pPr algn="ctr"/>
            <a:r>
              <a:rPr lang="en-US" altLang="x-none" sz="1800" b="1"/>
              <a:t>Retreat </a:t>
            </a:r>
          </a:p>
          <a:p>
            <a:pPr algn="ctr"/>
            <a:r>
              <a:rPr lang="en-US" altLang="x-none" sz="1800" b="1"/>
              <a:t>Findings</a:t>
            </a:r>
          </a:p>
        </p:txBody>
      </p:sp>
      <p:sp>
        <p:nvSpPr>
          <p:cNvPr id="50185" name="AutoShape 10"/>
          <p:cNvSpPr>
            <a:spLocks noChangeArrowheads="1"/>
          </p:cNvSpPr>
          <p:nvPr/>
        </p:nvSpPr>
        <p:spPr bwMode="auto">
          <a:xfrm>
            <a:off x="16002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t>Data Retreat</a:t>
            </a:r>
          </a:p>
          <a:p>
            <a:pPr algn="ctr"/>
            <a:r>
              <a:rPr lang="en-US" altLang="x-none" sz="1800" b="1" dirty="0"/>
              <a:t>Findings</a:t>
            </a:r>
          </a:p>
        </p:txBody>
      </p:sp>
      <p:sp>
        <p:nvSpPr>
          <p:cNvPr id="50187" name="AutoShape 4"/>
          <p:cNvSpPr>
            <a:spLocks noChangeArrowheads="1"/>
          </p:cNvSpPr>
          <p:nvPr/>
        </p:nvSpPr>
        <p:spPr bwMode="auto">
          <a:xfrm>
            <a:off x="8305800" y="48006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School/</a:t>
            </a:r>
          </a:p>
          <a:p>
            <a:pPr algn="ctr"/>
            <a:r>
              <a:rPr lang="en-US" altLang="x-none" sz="1800" b="1" dirty="0">
                <a:solidFill>
                  <a:schemeClr val="bg1"/>
                </a:solidFill>
              </a:rPr>
              <a:t>Community</a:t>
            </a:r>
          </a:p>
          <a:p>
            <a:pPr algn="ctr"/>
            <a:r>
              <a:rPr lang="en-US" altLang="x-none" sz="1800" b="1" dirty="0">
                <a:solidFill>
                  <a:schemeClr val="bg1"/>
                </a:solidFill>
              </a:rPr>
              <a:t>Feedback</a:t>
            </a:r>
            <a:r>
              <a:rPr lang="en-US" altLang="x-none" sz="1800" dirty="0">
                <a:solidFill>
                  <a:schemeClr val="bg1"/>
                </a:solidFill>
              </a:rPr>
              <a:t> </a:t>
            </a:r>
          </a:p>
        </p:txBody>
      </p:sp>
      <p:sp>
        <p:nvSpPr>
          <p:cNvPr id="2" name="TextBox 1">
            <a:extLst>
              <a:ext uri="{FF2B5EF4-FFF2-40B4-BE49-F238E27FC236}">
                <a16:creationId xmlns:a16="http://schemas.microsoft.com/office/drawing/2014/main" id="{600781FC-389F-4742-AF72-4D6EB769C91A}"/>
              </a:ext>
            </a:extLst>
          </p:cNvPr>
          <p:cNvSpPr txBox="1"/>
          <p:nvPr/>
        </p:nvSpPr>
        <p:spPr>
          <a:xfrm>
            <a:off x="0" y="5410200"/>
            <a:ext cx="4800600" cy="1446550"/>
          </a:xfrm>
          <a:prstGeom prst="rect">
            <a:avLst/>
          </a:prstGeom>
          <a:noFill/>
        </p:spPr>
        <p:txBody>
          <a:bodyPr wrap="square" rtlCol="0">
            <a:spAutoFit/>
          </a:bodyPr>
          <a:lstStyle/>
          <a:p>
            <a:r>
              <a:rPr lang="en-US" sz="4400" dirty="0">
                <a:solidFill>
                  <a:schemeClr val="accent1"/>
                </a:solidFill>
              </a:rPr>
              <a:t>Setting Direction Retreat</a:t>
            </a:r>
          </a:p>
        </p:txBody>
      </p:sp>
    </p:spTree>
    <p:extLst>
      <p:ext uri="{BB962C8B-B14F-4D97-AF65-F5344CB8AC3E}">
        <p14:creationId xmlns:p14="http://schemas.microsoft.com/office/powerpoint/2010/main" val="368749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914" y="435429"/>
            <a:ext cx="6567713" cy="6096000"/>
          </a:xfrm>
          <a:prstGeom prst="rect">
            <a:avLst/>
          </a:prstGeom>
        </p:spPr>
      </p:pic>
      <p:sp>
        <p:nvSpPr>
          <p:cNvPr id="9" name="Text Box 2"/>
          <p:cNvSpPr txBox="1">
            <a:spLocks noChangeArrowheads="1"/>
          </p:cNvSpPr>
          <p:nvPr/>
        </p:nvSpPr>
        <p:spPr bwMode="auto">
          <a:xfrm>
            <a:off x="428171" y="279400"/>
            <a:ext cx="4898572"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ja-JP" altLang="en-US" sz="3600" b="1" dirty="0">
                <a:latin typeface="Times New Roman" charset="0"/>
              </a:rPr>
              <a:t>“</a:t>
            </a:r>
            <a:r>
              <a:rPr lang="en-US" altLang="ja-JP" sz="3600" b="1" dirty="0">
                <a:latin typeface="Times New Roman" charset="0"/>
              </a:rPr>
              <a:t>One is hard pressed to think of any organization that has sustained some measure of greatness in the absence of goals, values and missions that become deeply shared throughout the organization.</a:t>
            </a:r>
            <a:r>
              <a:rPr lang="ja-JP" altLang="en-US" sz="3600" b="1" dirty="0">
                <a:latin typeface="Times New Roman" charset="0"/>
              </a:rPr>
              <a:t>”</a:t>
            </a:r>
            <a:endParaRPr lang="en-US" altLang="ja-JP" sz="3200" b="1" dirty="0">
              <a:latin typeface="Times New Roman" charset="0"/>
            </a:endParaRPr>
          </a:p>
          <a:p>
            <a:pPr algn="r"/>
            <a:r>
              <a:rPr lang="en-US" altLang="x-none" sz="2800" b="1" dirty="0">
                <a:latin typeface="Times New Roman" charset="0"/>
              </a:rPr>
              <a:t>	~ </a:t>
            </a:r>
            <a:r>
              <a:rPr lang="en-US" altLang="x-none" sz="2000" b="1" dirty="0">
                <a:latin typeface="Times New Roman" charset="0"/>
              </a:rPr>
              <a:t>Peter </a:t>
            </a:r>
            <a:r>
              <a:rPr lang="en-US" altLang="x-none" sz="2000" b="1" dirty="0" err="1">
                <a:latin typeface="Times New Roman" charset="0"/>
              </a:rPr>
              <a:t>Senge</a:t>
            </a:r>
            <a:endParaRPr lang="en-US" altLang="x-none" sz="2000" b="1" dirty="0">
              <a:latin typeface="Times New Roman" charset="0"/>
            </a:endParaRPr>
          </a:p>
          <a:p>
            <a:pPr algn="r"/>
            <a:r>
              <a:rPr lang="en-US" altLang="x-none" sz="2000" b="1" u="sng" dirty="0">
                <a:latin typeface="Times New Roman" charset="0"/>
              </a:rPr>
              <a:t>The Fifth Discipline</a:t>
            </a:r>
          </a:p>
        </p:txBody>
      </p:sp>
    </p:spTree>
    <p:extLst>
      <p:ext uri="{BB962C8B-B14F-4D97-AF65-F5344CB8AC3E}">
        <p14:creationId xmlns:p14="http://schemas.microsoft.com/office/powerpoint/2010/main" val="208603756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53249" name="Oval 3"/>
          <p:cNvSpPr>
            <a:spLocks noChangeArrowheads="1"/>
          </p:cNvSpPr>
          <p:nvPr/>
        </p:nvSpPr>
        <p:spPr bwMode="auto">
          <a:xfrm>
            <a:off x="3810000" y="1600200"/>
            <a:ext cx="4648200" cy="1295400"/>
          </a:xfrm>
          <a:prstGeom prst="ellipse">
            <a:avLst/>
          </a:prstGeom>
          <a:solidFill>
            <a:srgbClr val="FFFF99"/>
          </a:solidFill>
          <a:ln w="9525">
            <a:solidFill>
              <a:srgbClr val="000000"/>
            </a:solidFill>
            <a:round/>
            <a:headEnd/>
            <a:tailEnd/>
          </a:ln>
          <a:effectLst>
            <a:outerShdw dist="35921" dir="2700000" algn="ctr" rotWithShape="0">
              <a:srgbClr val="CCCCCC"/>
            </a:outerShdw>
          </a:effectLst>
        </p:spPr>
        <p:txBody>
          <a:bodyPr lIns="36576" tIns="36576" rIns="36576" bIns="36576"/>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000" b="1">
                <a:solidFill>
                  <a:srgbClr val="000000"/>
                </a:solidFill>
              </a:rPr>
              <a:t> District-wide SMART Goals, Indicators, Measures and Targets</a:t>
            </a:r>
            <a:endParaRPr lang="en-US" altLang="x-none" sz="2000"/>
          </a:p>
        </p:txBody>
      </p:sp>
      <p:sp>
        <p:nvSpPr>
          <p:cNvPr id="7" name="AutoShape 4"/>
          <p:cNvSpPr>
            <a:spLocks noChangeArrowheads="1"/>
          </p:cNvSpPr>
          <p:nvPr/>
        </p:nvSpPr>
        <p:spPr bwMode="auto">
          <a:xfrm>
            <a:off x="3348038" y="2895600"/>
            <a:ext cx="5410200" cy="1143000"/>
          </a:xfrm>
          <a:prstGeom prst="upArrowCallout">
            <a:avLst>
              <a:gd name="adj1" fmla="val 56449"/>
              <a:gd name="adj2" fmla="val 56449"/>
              <a:gd name="adj3" fmla="val 16667"/>
              <a:gd name="adj4" fmla="val 66667"/>
            </a:avLst>
          </a:prstGeom>
          <a:solidFill>
            <a:srgbClr val="FFCC99"/>
          </a:solidFill>
          <a:ln w="9525">
            <a:solidFill>
              <a:srgbClr val="000000"/>
            </a:solidFill>
            <a:miter lim="800000"/>
            <a:headEnd/>
            <a:tailEnd/>
          </a:ln>
        </p:spPr>
        <p:txBody>
          <a:bodyPr lIns="36576" tIns="36576" rIns="36576" bIns="36576"/>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000" b="1">
                <a:solidFill>
                  <a:srgbClr val="000000"/>
                </a:solidFill>
              </a:rPr>
              <a:t>District-wide Strategies</a:t>
            </a:r>
          </a:p>
          <a:p>
            <a:pPr algn="ctr" eaLnBrk="1" hangingPunct="1"/>
            <a:r>
              <a:rPr lang="en-US" altLang="x-none" sz="2000" b="1">
                <a:solidFill>
                  <a:srgbClr val="000000"/>
                </a:solidFill>
              </a:rPr>
              <a:t>to Drive Improvement</a:t>
            </a:r>
            <a:endParaRPr lang="en-US" altLang="x-none" sz="2000"/>
          </a:p>
        </p:txBody>
      </p:sp>
      <p:sp>
        <p:nvSpPr>
          <p:cNvPr id="8" name="AutoShape 5"/>
          <p:cNvSpPr>
            <a:spLocks noChangeArrowheads="1"/>
          </p:cNvSpPr>
          <p:nvPr/>
        </p:nvSpPr>
        <p:spPr bwMode="auto">
          <a:xfrm>
            <a:off x="2586038" y="4038600"/>
            <a:ext cx="6934200" cy="2438400"/>
          </a:xfrm>
          <a:prstGeom prst="upArrowCallout">
            <a:avLst>
              <a:gd name="adj1" fmla="val 56217"/>
              <a:gd name="adj2" fmla="val 60943"/>
              <a:gd name="adj3" fmla="val 16667"/>
              <a:gd name="adj4" fmla="val 66667"/>
            </a:avLst>
          </a:prstGeom>
          <a:solidFill>
            <a:srgbClr val="66FF66"/>
          </a:solidFill>
          <a:ln w="9525">
            <a:solidFill>
              <a:srgbClr val="000000"/>
            </a:solidFill>
            <a:miter lim="800000"/>
            <a:headEnd/>
            <a:tailEnd/>
          </a:ln>
        </p:spPr>
        <p:txBody>
          <a:bodyPr lIns="36576" tIns="36576" rIns="36576" bIns="36576"/>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000" b="1">
                <a:solidFill>
                  <a:srgbClr val="000000"/>
                </a:solidFill>
              </a:rPr>
              <a:t>District-wide Action Plans</a:t>
            </a:r>
          </a:p>
          <a:p>
            <a:pPr algn="ctr" eaLnBrk="1" hangingPunct="1"/>
            <a:r>
              <a:rPr lang="en-US" altLang="x-none" sz="2000" b="1">
                <a:solidFill>
                  <a:srgbClr val="000000"/>
                </a:solidFill>
              </a:rPr>
              <a:t>To Drive Implementation</a:t>
            </a:r>
          </a:p>
          <a:p>
            <a:pPr algn="ctr" eaLnBrk="1" hangingPunct="1"/>
            <a:endParaRPr lang="en-US" altLang="x-none" sz="1100" b="1">
              <a:solidFill>
                <a:srgbClr val="000000"/>
              </a:solidFill>
            </a:endParaRPr>
          </a:p>
          <a:p>
            <a:pPr algn="ctr" eaLnBrk="1" hangingPunct="1"/>
            <a:r>
              <a:rPr lang="en-US" altLang="x-none" b="1" i="1">
                <a:solidFill>
                  <a:srgbClr val="000000"/>
                </a:solidFill>
              </a:rPr>
              <a:t>Monitoring, Adjusting, and Reporting</a:t>
            </a:r>
            <a:endParaRPr lang="en-US" altLang="x-none"/>
          </a:p>
        </p:txBody>
      </p:sp>
      <p:sp>
        <p:nvSpPr>
          <p:cNvPr id="53252" name="Text Box 6"/>
          <p:cNvSpPr txBox="1">
            <a:spLocks noChangeArrowheads="1"/>
          </p:cNvSpPr>
          <p:nvPr/>
        </p:nvSpPr>
        <p:spPr bwMode="auto">
          <a:xfrm>
            <a:off x="319315" y="152399"/>
            <a:ext cx="11698514" cy="52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800" b="1" dirty="0"/>
              <a:t>SMART goals require aligned strategies and well-designed action steps in order to provide stakeholders with a map of what</a:t>
            </a:r>
            <a:r>
              <a:rPr lang="ja-JP" altLang="en-US" sz="2800" b="1" dirty="0"/>
              <a:t>’</a:t>
            </a:r>
            <a:r>
              <a:rPr lang="en-US" altLang="ja-JP" sz="2800" b="1" dirty="0"/>
              <a:t>s important and a plan for how to get there.</a:t>
            </a:r>
            <a:endParaRPr lang="en-US" altLang="x-none" sz="2800" b="1" dirty="0"/>
          </a:p>
        </p:txBody>
      </p:sp>
    </p:spTree>
    <p:extLst>
      <p:ext uri="{BB962C8B-B14F-4D97-AF65-F5344CB8AC3E}">
        <p14:creationId xmlns:p14="http://schemas.microsoft.com/office/powerpoint/2010/main" val="14565731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31074" name="Oval 2"/>
          <p:cNvSpPr>
            <a:spLocks noChangeArrowheads="1"/>
          </p:cNvSpPr>
          <p:nvPr/>
        </p:nvSpPr>
        <p:spPr bwMode="auto">
          <a:xfrm>
            <a:off x="3108830" y="0"/>
            <a:ext cx="6109784" cy="2133600"/>
          </a:xfrm>
          <a:prstGeom prst="ellipse">
            <a:avLst/>
          </a:prstGeom>
          <a:solidFill>
            <a:srgbClr val="FFCC99"/>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sz="2800" b="1" dirty="0"/>
              <a:t>SMART Goals </a:t>
            </a:r>
          </a:p>
          <a:p>
            <a:pPr algn="ctr">
              <a:defRPr/>
            </a:pPr>
            <a:r>
              <a:rPr lang="en-US" sz="2800" b="1" dirty="0"/>
              <a:t>Indicators and Measures</a:t>
            </a:r>
          </a:p>
          <a:p>
            <a:pPr algn="ctr">
              <a:defRPr/>
            </a:pPr>
            <a:r>
              <a:rPr lang="en-US" sz="2800" b="1" dirty="0"/>
              <a:t>With clear TARGETS</a:t>
            </a:r>
          </a:p>
        </p:txBody>
      </p:sp>
      <p:sp>
        <p:nvSpPr>
          <p:cNvPr id="131075" name="Oval 3"/>
          <p:cNvSpPr>
            <a:spLocks noChangeArrowheads="1"/>
          </p:cNvSpPr>
          <p:nvPr/>
        </p:nvSpPr>
        <p:spPr bwMode="auto">
          <a:xfrm>
            <a:off x="4038600" y="3352800"/>
            <a:ext cx="4191000" cy="2971800"/>
          </a:xfrm>
          <a:prstGeom prst="ellipse">
            <a:avLst/>
          </a:prstGeom>
          <a:solidFill>
            <a:srgbClr val="FFFFCC"/>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a:defRPr/>
            </a:pPr>
            <a:r>
              <a:rPr lang="en-US" b="1"/>
              <a:t>High-Yield Strategies</a:t>
            </a:r>
          </a:p>
          <a:p>
            <a:pPr algn="ctr">
              <a:defRPr/>
            </a:pPr>
            <a:r>
              <a:rPr lang="en-US" b="1"/>
              <a:t>Intended to Positively</a:t>
            </a:r>
          </a:p>
          <a:p>
            <a:pPr algn="ctr">
              <a:defRPr/>
            </a:pPr>
            <a:r>
              <a:rPr lang="en-US" b="1"/>
              <a:t>Impact SMART Goals </a:t>
            </a:r>
          </a:p>
          <a:p>
            <a:pPr algn="ctr">
              <a:defRPr/>
            </a:pPr>
            <a:r>
              <a:rPr lang="en-US" b="1"/>
              <a:t>and TARGETS</a:t>
            </a:r>
          </a:p>
        </p:txBody>
      </p:sp>
      <p:sp>
        <p:nvSpPr>
          <p:cNvPr id="131076" name="AutoShape 4"/>
          <p:cNvSpPr>
            <a:spLocks noChangeArrowheads="1"/>
          </p:cNvSpPr>
          <p:nvPr/>
        </p:nvSpPr>
        <p:spPr bwMode="auto">
          <a:xfrm>
            <a:off x="5956300" y="2133600"/>
            <a:ext cx="617538" cy="1143000"/>
          </a:xfrm>
          <a:prstGeom prst="upArrow">
            <a:avLst>
              <a:gd name="adj1" fmla="val 50000"/>
              <a:gd name="adj2" fmla="val 27763"/>
            </a:avLst>
          </a:prstGeom>
          <a:solidFill>
            <a:schemeClr val="tx1"/>
          </a:solidFill>
          <a:ln w="9525">
            <a:solidFill>
              <a:schemeClr val="tx1"/>
            </a:solidFill>
            <a:miter lim="800000"/>
            <a:headEnd/>
            <a:tailEnd/>
          </a:ln>
        </p:spPr>
        <p:txBody>
          <a:bodyPr vert="eaVert"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grpSp>
        <p:nvGrpSpPr>
          <p:cNvPr id="2" name="Group 5"/>
          <p:cNvGrpSpPr>
            <a:grpSpLocks/>
          </p:cNvGrpSpPr>
          <p:nvPr/>
        </p:nvGrpSpPr>
        <p:grpSpPr bwMode="auto">
          <a:xfrm>
            <a:off x="2744789" y="2823180"/>
            <a:ext cx="6443276" cy="3749675"/>
            <a:chOff x="1992" y="1638"/>
            <a:chExt cx="2531" cy="1984"/>
          </a:xfrm>
        </p:grpSpPr>
        <p:pic>
          <p:nvPicPr>
            <p:cNvPr id="54278" name="Picture 6" descr="dd01452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 y="1638"/>
              <a:ext cx="2400" cy="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p:cNvSpPr txBox="1">
              <a:spLocks noChangeArrowheads="1"/>
            </p:cNvSpPr>
            <p:nvPr/>
          </p:nvSpPr>
          <p:spPr bwMode="auto">
            <a:xfrm>
              <a:off x="2979" y="1676"/>
              <a:ext cx="633" cy="2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i="1">
                  <a:solidFill>
                    <a:srgbClr val="000000"/>
                  </a:solidFill>
                  <a:latin typeface="Comic Sans MS" charset="0"/>
                </a:rPr>
                <a:t>PLAN</a:t>
              </a:r>
              <a:endParaRPr lang="en-US" altLang="x-none" b="1"/>
            </a:p>
          </p:txBody>
        </p:sp>
        <p:sp>
          <p:nvSpPr>
            <p:cNvPr id="54280" name="Text Box 8"/>
            <p:cNvSpPr txBox="1">
              <a:spLocks noChangeArrowheads="1"/>
            </p:cNvSpPr>
            <p:nvPr/>
          </p:nvSpPr>
          <p:spPr bwMode="auto">
            <a:xfrm>
              <a:off x="4086" y="2402"/>
              <a:ext cx="341" cy="3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i="1">
                  <a:solidFill>
                    <a:srgbClr val="000000"/>
                  </a:solidFill>
                  <a:latin typeface="Comic Sans MS" charset="0"/>
                </a:rPr>
                <a:t>DO</a:t>
              </a:r>
              <a:endParaRPr lang="en-US" altLang="x-none" b="1"/>
            </a:p>
          </p:txBody>
        </p:sp>
        <p:sp>
          <p:nvSpPr>
            <p:cNvPr id="54281" name="Text Box 9"/>
            <p:cNvSpPr txBox="1">
              <a:spLocks noChangeArrowheads="1"/>
            </p:cNvSpPr>
            <p:nvPr/>
          </p:nvSpPr>
          <p:spPr bwMode="auto">
            <a:xfrm>
              <a:off x="2889" y="3329"/>
              <a:ext cx="714" cy="2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i="1">
                  <a:solidFill>
                    <a:srgbClr val="000000"/>
                  </a:solidFill>
                  <a:latin typeface="Comic Sans MS" charset="0"/>
                </a:rPr>
                <a:t>STUDY</a:t>
              </a:r>
              <a:endParaRPr lang="en-US" altLang="x-none" b="1"/>
            </a:p>
          </p:txBody>
        </p:sp>
        <p:sp>
          <p:nvSpPr>
            <p:cNvPr id="54282" name="Text Box 10"/>
            <p:cNvSpPr txBox="1">
              <a:spLocks noChangeArrowheads="1"/>
            </p:cNvSpPr>
            <p:nvPr/>
          </p:nvSpPr>
          <p:spPr bwMode="auto">
            <a:xfrm>
              <a:off x="1992" y="2483"/>
              <a:ext cx="454" cy="2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b="1" i="1">
                  <a:solidFill>
                    <a:srgbClr val="000000"/>
                  </a:solidFill>
                  <a:latin typeface="Comic Sans MS" charset="0"/>
                </a:rPr>
                <a:t>ACT</a:t>
              </a:r>
              <a:endParaRPr lang="en-US" altLang="x-none" b="1"/>
            </a:p>
          </p:txBody>
        </p:sp>
      </p:grpSp>
    </p:spTree>
    <p:extLst>
      <p:ext uri="{BB962C8B-B14F-4D97-AF65-F5344CB8AC3E}">
        <p14:creationId xmlns:p14="http://schemas.microsoft.com/office/powerpoint/2010/main" val="1459394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dissolve">
                                      <p:cBhvr>
                                        <p:cTn id="7" dur="500"/>
                                        <p:tgtEl>
                                          <p:spTgt spid="131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1075"/>
                                        </p:tgtEl>
                                        <p:attrNameLst>
                                          <p:attrName>style.visibility</p:attrName>
                                        </p:attrNameLst>
                                      </p:cBhvr>
                                      <p:to>
                                        <p:strVal val="visible"/>
                                      </p:to>
                                    </p:set>
                                    <p:anim calcmode="lin" valueType="num">
                                      <p:cBhvr additive="base">
                                        <p:cTn id="12" dur="500" fill="hold"/>
                                        <p:tgtEl>
                                          <p:spTgt spid="131075"/>
                                        </p:tgtEl>
                                        <p:attrNameLst>
                                          <p:attrName>ppt_x</p:attrName>
                                        </p:attrNameLst>
                                      </p:cBhvr>
                                      <p:tavLst>
                                        <p:tav tm="0">
                                          <p:val>
                                            <p:strVal val="#ppt_x"/>
                                          </p:val>
                                        </p:tav>
                                        <p:tav tm="100000">
                                          <p:val>
                                            <p:strVal val="#ppt_x"/>
                                          </p:val>
                                        </p:tav>
                                      </p:tavLst>
                                    </p:anim>
                                    <p:anim calcmode="lin" valueType="num">
                                      <p:cBhvr additive="base">
                                        <p:cTn id="13" dur="500" fill="hold"/>
                                        <p:tgtEl>
                                          <p:spTgt spid="13107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1076"/>
                                        </p:tgtEl>
                                        <p:attrNameLst>
                                          <p:attrName>style.visibility</p:attrName>
                                        </p:attrNameLst>
                                      </p:cBhvr>
                                      <p:to>
                                        <p:strVal val="visible"/>
                                      </p:to>
                                    </p:set>
                                    <p:anim calcmode="lin" valueType="num">
                                      <p:cBhvr additive="base">
                                        <p:cTn id="16" dur="500" fill="hold"/>
                                        <p:tgtEl>
                                          <p:spTgt spid="131076"/>
                                        </p:tgtEl>
                                        <p:attrNameLst>
                                          <p:attrName>ppt_x</p:attrName>
                                        </p:attrNameLst>
                                      </p:cBhvr>
                                      <p:tavLst>
                                        <p:tav tm="0">
                                          <p:val>
                                            <p:strVal val="#ppt_x"/>
                                          </p:val>
                                        </p:tav>
                                        <p:tav tm="100000">
                                          <p:val>
                                            <p:strVal val="#ppt_x"/>
                                          </p:val>
                                        </p:tav>
                                      </p:tavLst>
                                    </p:anim>
                                    <p:anim calcmode="lin" valueType="num">
                                      <p:cBhvr additive="base">
                                        <p:cTn id="17" dur="500" fill="hold"/>
                                        <p:tgtEl>
                                          <p:spTgt spid="13107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75" grpId="0" animBg="1"/>
      <p:bldP spid="1310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5" descr="bridgegap"/>
          <p:cNvPicPr>
            <a:picLocks noChangeAspect="1" noChangeArrowheads="1"/>
          </p:cNvPicPr>
          <p:nvPr/>
        </p:nvPicPr>
        <p:blipFill rotWithShape="1">
          <a:blip r:embed="rId2">
            <a:extLst>
              <a:ext uri="{28A0092B-C50C-407E-A947-70E740481C1C}">
                <a14:useLocalDpi xmlns:a14="http://schemas.microsoft.com/office/drawing/2010/main" val="0"/>
              </a:ext>
            </a:extLst>
          </a:blip>
          <a:srcRect l="15046" r="2" b="2"/>
          <a:stretch/>
        </p:blipFill>
        <p:spPr bwMode="auto">
          <a:xfrm>
            <a:off x="5276088" y="640082"/>
            <a:ext cx="6276250" cy="55778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56321" name="Slide Number Placeholder 4"/>
          <p:cNvSpPr>
            <a:spLocks noGrp="1"/>
          </p:cNvSpPr>
          <p:nvPr>
            <p:ph type="sldNum" sz="quarter" idx="12"/>
          </p:nvPr>
        </p:nvSpPr>
        <p:spPr>
          <a:xfrm>
            <a:off x="288635" y="6356350"/>
            <a:ext cx="685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fld id="{A2A30F19-C72A-5C41-A6CC-9FD04625B9EC}" type="slidenum">
              <a:rPr lang="en-US" altLang="x-none" sz="1200">
                <a:solidFill>
                  <a:prstClr val="black">
                    <a:tint val="75000"/>
                  </a:prstClr>
                </a:solidFill>
                <a:latin typeface="Calibri" panose="020F0502020204030204"/>
                <a:ea typeface="+mn-ea"/>
              </a:rPr>
              <a:pPr eaLnBrk="1" hangingPunct="1">
                <a:defRPr/>
              </a:pPr>
              <a:t>35</a:t>
            </a:fld>
            <a:endParaRPr lang="en-US" altLang="x-none" sz="1200">
              <a:solidFill>
                <a:prstClr val="black">
                  <a:tint val="75000"/>
                </a:prstClr>
              </a:solidFill>
              <a:latin typeface="Calibri" panose="020F0502020204030204"/>
              <a:ea typeface="+mn-ea"/>
            </a:endParaRPr>
          </a:p>
        </p:txBody>
      </p:sp>
      <p:sp>
        <p:nvSpPr>
          <p:cNvPr id="56323" name="TextBox 6"/>
          <p:cNvSpPr txBox="1">
            <a:spLocks noChangeArrowheads="1"/>
          </p:cNvSpPr>
          <p:nvPr/>
        </p:nvSpPr>
        <p:spPr bwMode="auto">
          <a:xfrm>
            <a:off x="288635" y="640082"/>
            <a:ext cx="3667036" cy="3779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pPr>
            <a:r>
              <a:rPr lang="en-US" altLang="x-none" sz="4000" dirty="0">
                <a:solidFill>
                  <a:schemeClr val="bg1"/>
                </a:solidFill>
                <a:latin typeface="+mn-lt"/>
                <a:ea typeface="+mn-ea"/>
              </a:rPr>
              <a:t>What do we need to do to </a:t>
            </a:r>
            <a:r>
              <a:rPr lang="en-US" altLang="x-none" sz="4000" b="1" dirty="0">
                <a:solidFill>
                  <a:schemeClr val="accent4">
                    <a:lumMod val="60000"/>
                    <a:lumOff val="40000"/>
                  </a:schemeClr>
                </a:solidFill>
                <a:latin typeface="+mn-lt"/>
                <a:ea typeface="+mn-ea"/>
              </a:rPr>
              <a:t>close the gaps </a:t>
            </a:r>
            <a:r>
              <a:rPr lang="en-US" altLang="x-none" sz="4000" dirty="0">
                <a:solidFill>
                  <a:schemeClr val="bg1"/>
                </a:solidFill>
                <a:latin typeface="+mn-lt"/>
                <a:ea typeface="+mn-ea"/>
              </a:rPr>
              <a:t>and </a:t>
            </a:r>
            <a:r>
              <a:rPr lang="en-US" altLang="x-none" sz="4000" b="1" dirty="0">
                <a:solidFill>
                  <a:schemeClr val="accent2">
                    <a:lumMod val="75000"/>
                  </a:schemeClr>
                </a:solidFill>
                <a:latin typeface="+mn-lt"/>
                <a:ea typeface="+mn-ea"/>
              </a:rPr>
              <a:t>get closer to realizing our mission, vision, values and goals</a:t>
            </a:r>
            <a:r>
              <a:rPr lang="en-US" altLang="x-none" sz="4000" dirty="0">
                <a:solidFill>
                  <a:schemeClr val="accent2">
                    <a:lumMod val="75000"/>
                  </a:schemeClr>
                </a:solidFill>
                <a:latin typeface="+mn-lt"/>
                <a:ea typeface="+mn-ea"/>
              </a:rPr>
              <a:t>?</a:t>
            </a:r>
          </a:p>
        </p:txBody>
      </p:sp>
    </p:spTree>
    <p:extLst>
      <p:ext uri="{BB962C8B-B14F-4D97-AF65-F5344CB8AC3E}">
        <p14:creationId xmlns:p14="http://schemas.microsoft.com/office/powerpoint/2010/main" val="160196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7346" name="AutoShape 2"/>
          <p:cNvSpPr>
            <a:spLocks noChangeArrowheads="1"/>
          </p:cNvSpPr>
          <p:nvPr/>
        </p:nvSpPr>
        <p:spPr bwMode="auto">
          <a:xfrm>
            <a:off x="6858000" y="2819400"/>
            <a:ext cx="1219200" cy="762000"/>
          </a:xfrm>
          <a:prstGeom prst="leftArrow">
            <a:avLst>
              <a:gd name="adj1" fmla="val 50000"/>
              <a:gd name="adj2" fmla="val 4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7347" name="AutoShape 3"/>
          <p:cNvSpPr>
            <a:spLocks noChangeArrowheads="1"/>
          </p:cNvSpPr>
          <p:nvPr/>
        </p:nvSpPr>
        <p:spPr bwMode="auto">
          <a:xfrm>
            <a:off x="3810000" y="2819400"/>
            <a:ext cx="1524000" cy="762000"/>
          </a:xfrm>
          <a:prstGeom prst="leftArrow">
            <a:avLst>
              <a:gd name="adj1" fmla="val 50000"/>
              <a:gd name="adj2" fmla="val 5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7348" name="AutoShape 4"/>
          <p:cNvSpPr>
            <a:spLocks noGrp="1" noChangeArrowheads="1"/>
          </p:cNvSpPr>
          <p:nvPr>
            <p:ph type="title"/>
          </p:nvPr>
        </p:nvSpPr>
        <p:spPr bwMode="auto">
          <a:xfrm>
            <a:off x="1981200" y="274638"/>
            <a:ext cx="8229600" cy="944562"/>
          </a:xfrm>
          <a:prstGeom prst="roundRect">
            <a:avLst>
              <a:gd name="adj" fmla="val 16667"/>
            </a:avLst>
          </a:prstGeom>
          <a:solidFill>
            <a:srgbClr val="FFFFFF"/>
          </a:solidFill>
          <a:ln>
            <a:solidFill>
              <a:srgbClr val="000000"/>
            </a:solidFill>
            <a:round/>
            <a:headEnd/>
            <a:tailEnd/>
          </a:ln>
        </p:spPr>
        <p:txBody>
          <a:bodyPr vert="horz" wrap="square" lIns="91440" tIns="45720" rIns="91440" bIns="45720" numCol="1" rtlCol="0" anchor="t" anchorCtr="0" compatLnSpc="1">
            <a:prstTxWarp prst="textNoShape">
              <a:avLst/>
            </a:prstTxWarp>
            <a:normAutofit/>
          </a:bodyPr>
          <a:lstStyle/>
          <a:p>
            <a:pPr eaLnBrk="1" hangingPunct="1"/>
            <a:r>
              <a:rPr lang="en-US" altLang="x-none" sz="4000">
                <a:ea typeface="ＭＳ Ｐゴシック" charset="-128"/>
              </a:rPr>
              <a:t>PART FOUR:  Finalizing the Plan</a:t>
            </a:r>
          </a:p>
        </p:txBody>
      </p:sp>
      <p:sp>
        <p:nvSpPr>
          <p:cNvPr id="57349" name="AutoShape 5"/>
          <p:cNvSpPr>
            <a:spLocks noChangeArrowheads="1"/>
          </p:cNvSpPr>
          <p:nvPr/>
        </p:nvSpPr>
        <p:spPr bwMode="auto">
          <a:xfrm>
            <a:off x="5410200" y="51054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Plan</a:t>
            </a:r>
          </a:p>
          <a:p>
            <a:pPr algn="ctr"/>
            <a:r>
              <a:rPr lang="en-US" altLang="x-none" sz="1800" b="1" dirty="0">
                <a:solidFill>
                  <a:schemeClr val="bg1"/>
                </a:solidFill>
              </a:rPr>
              <a:t>Team</a:t>
            </a:r>
          </a:p>
          <a:p>
            <a:pPr algn="ctr"/>
            <a:r>
              <a:rPr lang="en-US" altLang="x-none" sz="1800" b="1" dirty="0">
                <a:solidFill>
                  <a:schemeClr val="bg1"/>
                </a:solidFill>
              </a:rPr>
              <a:t>Approval</a:t>
            </a:r>
          </a:p>
          <a:p>
            <a:pPr algn="ctr"/>
            <a:endParaRPr lang="en-US" altLang="x-none" sz="1800" b="1" dirty="0">
              <a:solidFill>
                <a:srgbClr val="FF0066"/>
              </a:solidFill>
            </a:endParaRPr>
          </a:p>
        </p:txBody>
      </p:sp>
      <p:sp>
        <p:nvSpPr>
          <p:cNvPr id="57350" name="AutoShape 6"/>
          <p:cNvSpPr>
            <a:spLocks noChangeArrowheads="1"/>
          </p:cNvSpPr>
          <p:nvPr/>
        </p:nvSpPr>
        <p:spPr bwMode="auto">
          <a:xfrm>
            <a:off x="77724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Draft of Plan:</a:t>
            </a:r>
          </a:p>
          <a:p>
            <a:pPr algn="ctr"/>
            <a:r>
              <a:rPr lang="en-US" altLang="x-none" sz="1800" b="1"/>
              <a:t>Goals</a:t>
            </a:r>
          </a:p>
          <a:p>
            <a:pPr algn="ctr"/>
            <a:r>
              <a:rPr lang="en-US" altLang="x-none" sz="1800" b="1"/>
              <a:t>Measures</a:t>
            </a:r>
          </a:p>
          <a:p>
            <a:pPr algn="ctr"/>
            <a:r>
              <a:rPr lang="en-US" altLang="x-none" sz="1800" b="1"/>
              <a:t>Strategies</a:t>
            </a:r>
          </a:p>
        </p:txBody>
      </p:sp>
      <p:sp>
        <p:nvSpPr>
          <p:cNvPr id="57351" name="AutoShape 7"/>
          <p:cNvSpPr>
            <a:spLocks noChangeArrowheads="1"/>
          </p:cNvSpPr>
          <p:nvPr/>
        </p:nvSpPr>
        <p:spPr bwMode="auto">
          <a:xfrm>
            <a:off x="7086600" y="5562600"/>
            <a:ext cx="1066800" cy="381000"/>
          </a:xfrm>
          <a:prstGeom prst="rightArrow">
            <a:avLst>
              <a:gd name="adj1" fmla="val 50000"/>
              <a:gd name="adj2" fmla="val 7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7352" name="AutoShape 8"/>
          <p:cNvSpPr>
            <a:spLocks noChangeArrowheads="1"/>
          </p:cNvSpPr>
          <p:nvPr/>
        </p:nvSpPr>
        <p:spPr bwMode="auto">
          <a:xfrm>
            <a:off x="49530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Preferred</a:t>
            </a:r>
          </a:p>
          <a:p>
            <a:pPr algn="ctr"/>
            <a:r>
              <a:rPr lang="en-US" altLang="x-none" sz="1800" b="1"/>
              <a:t>Future:  Mission,</a:t>
            </a:r>
          </a:p>
          <a:p>
            <a:pPr algn="ctr"/>
            <a:r>
              <a:rPr lang="en-US" altLang="x-none" sz="1800" b="1"/>
              <a:t>Vision, &amp;</a:t>
            </a:r>
          </a:p>
          <a:p>
            <a:pPr algn="ctr"/>
            <a:r>
              <a:rPr lang="en-US" altLang="x-none" sz="1800" b="1"/>
              <a:t>Values</a:t>
            </a:r>
          </a:p>
        </p:txBody>
      </p:sp>
      <p:sp>
        <p:nvSpPr>
          <p:cNvPr id="57353" name="AutoShape 9"/>
          <p:cNvSpPr>
            <a:spLocks noChangeArrowheads="1"/>
          </p:cNvSpPr>
          <p:nvPr/>
        </p:nvSpPr>
        <p:spPr bwMode="auto">
          <a:xfrm>
            <a:off x="2667000" y="51054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solidFill>
                  <a:schemeClr val="bg1"/>
                </a:solidFill>
              </a:rPr>
              <a:t>School/</a:t>
            </a:r>
          </a:p>
          <a:p>
            <a:pPr algn="ctr"/>
            <a:r>
              <a:rPr lang="en-US" altLang="x-none" sz="1800" b="1" dirty="0">
                <a:solidFill>
                  <a:schemeClr val="bg1"/>
                </a:solidFill>
              </a:rPr>
              <a:t>Community</a:t>
            </a:r>
          </a:p>
          <a:p>
            <a:pPr algn="ctr"/>
            <a:r>
              <a:rPr lang="en-US" altLang="x-none" sz="1800" b="1" dirty="0">
                <a:solidFill>
                  <a:schemeClr val="bg1"/>
                </a:solidFill>
              </a:rPr>
              <a:t>Feedback</a:t>
            </a:r>
          </a:p>
          <a:p>
            <a:pPr algn="ctr"/>
            <a:endParaRPr lang="en-US" altLang="x-none" sz="1800" b="1" dirty="0">
              <a:solidFill>
                <a:srgbClr val="FF0066"/>
              </a:solidFill>
            </a:endParaRPr>
          </a:p>
        </p:txBody>
      </p:sp>
      <p:sp>
        <p:nvSpPr>
          <p:cNvPr id="57354" name="AutoShape 10"/>
          <p:cNvSpPr>
            <a:spLocks noChangeArrowheads="1"/>
          </p:cNvSpPr>
          <p:nvPr/>
        </p:nvSpPr>
        <p:spPr bwMode="auto">
          <a:xfrm>
            <a:off x="8153400" y="4876800"/>
            <a:ext cx="2514600" cy="1676400"/>
          </a:xfrm>
          <a:prstGeom prst="flowChartPreparation">
            <a:avLst/>
          </a:prstGeom>
          <a:solidFill>
            <a:srgbClr val="00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dirty="0"/>
              <a:t>Board of</a:t>
            </a:r>
          </a:p>
          <a:p>
            <a:pPr algn="ctr"/>
            <a:r>
              <a:rPr lang="en-US" altLang="x-none" sz="1800" b="1" dirty="0"/>
              <a:t> Education</a:t>
            </a:r>
          </a:p>
          <a:p>
            <a:pPr algn="ctr"/>
            <a:r>
              <a:rPr lang="en-US" altLang="x-none" sz="1800" b="1" dirty="0"/>
              <a:t>Approval</a:t>
            </a:r>
          </a:p>
        </p:txBody>
      </p:sp>
      <p:sp>
        <p:nvSpPr>
          <p:cNvPr id="57355" name="AutoShape 11"/>
          <p:cNvSpPr>
            <a:spLocks noChangeArrowheads="1"/>
          </p:cNvSpPr>
          <p:nvPr/>
        </p:nvSpPr>
        <p:spPr bwMode="auto">
          <a:xfrm>
            <a:off x="4343400" y="5562600"/>
            <a:ext cx="1066800" cy="381000"/>
          </a:xfrm>
          <a:prstGeom prst="rightArrow">
            <a:avLst>
              <a:gd name="adj1" fmla="val 50000"/>
              <a:gd name="adj2" fmla="val 7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7356" name="AutoShape 12"/>
          <p:cNvSpPr>
            <a:spLocks noChangeArrowheads="1"/>
          </p:cNvSpPr>
          <p:nvPr/>
        </p:nvSpPr>
        <p:spPr bwMode="auto">
          <a:xfrm rot="-298352">
            <a:off x="1595438" y="3259138"/>
            <a:ext cx="1295400" cy="2895600"/>
          </a:xfrm>
          <a:prstGeom prst="curvedRightArrow">
            <a:avLst>
              <a:gd name="adj1" fmla="val 44706"/>
              <a:gd name="adj2" fmla="val 89412"/>
              <a:gd name="adj3" fmla="val 33333"/>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57357" name="AutoShape 13"/>
          <p:cNvSpPr>
            <a:spLocks noChangeArrowheads="1"/>
          </p:cNvSpPr>
          <p:nvPr/>
        </p:nvSpPr>
        <p:spPr bwMode="auto">
          <a:xfrm>
            <a:off x="22098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SWOT</a:t>
            </a:r>
          </a:p>
          <a:p>
            <a:pPr algn="ctr"/>
            <a:r>
              <a:rPr lang="en-US" altLang="x-none" sz="1800" b="1"/>
              <a:t>Analysis</a:t>
            </a:r>
          </a:p>
        </p:txBody>
      </p:sp>
      <p:sp>
        <p:nvSpPr>
          <p:cNvPr id="2" name="TextBox 1">
            <a:extLst>
              <a:ext uri="{FF2B5EF4-FFF2-40B4-BE49-F238E27FC236}">
                <a16:creationId xmlns:a16="http://schemas.microsoft.com/office/drawing/2014/main" id="{3D00E366-F1F8-F045-AC9D-F7E8688A4AA3}"/>
              </a:ext>
            </a:extLst>
          </p:cNvPr>
          <p:cNvSpPr txBox="1"/>
          <p:nvPr/>
        </p:nvSpPr>
        <p:spPr>
          <a:xfrm>
            <a:off x="0" y="5943600"/>
            <a:ext cx="2666999" cy="769441"/>
          </a:xfrm>
          <a:prstGeom prst="rect">
            <a:avLst/>
          </a:prstGeom>
          <a:noFill/>
        </p:spPr>
        <p:txBody>
          <a:bodyPr wrap="square" rtlCol="0">
            <a:spAutoFit/>
          </a:bodyPr>
          <a:lstStyle/>
          <a:p>
            <a:r>
              <a:rPr lang="en-US" sz="4400" dirty="0">
                <a:solidFill>
                  <a:schemeClr val="accent1"/>
                </a:solidFill>
              </a:rPr>
              <a:t>Final Mtg.</a:t>
            </a:r>
          </a:p>
        </p:txBody>
      </p:sp>
    </p:spTree>
    <p:extLst>
      <p:ext uri="{BB962C8B-B14F-4D97-AF65-F5344CB8AC3E}">
        <p14:creationId xmlns:p14="http://schemas.microsoft.com/office/powerpoint/2010/main" val="1157726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836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x-none" sz="6200">
                <a:ea typeface="ＭＳ Ｐゴシック" charset="-128"/>
              </a:rPr>
              <a:t>PLAN DRAFT</a:t>
            </a:r>
          </a:p>
        </p:txBody>
      </p:sp>
      <p:pic>
        <p:nvPicPr>
          <p:cNvPr id="58370" name="Content Placeholder 5" descr="MP900443079.jpg"/>
          <p:cNvPicPr>
            <a:picLocks noGrp="1" noChangeAspect="1"/>
          </p:cNvPicPr>
          <p:nvPr>
            <p:ph idx="1"/>
          </p:nvPr>
        </p:nvPicPr>
        <p:blipFill>
          <a:blip r:embed="rId2">
            <a:extLst>
              <a:ext uri="{28A0092B-C50C-407E-A947-70E740481C1C}">
                <a14:useLocalDpi xmlns:a14="http://schemas.microsoft.com/office/drawing/2010/main" val="0"/>
              </a:ext>
            </a:extLst>
          </a:blip>
          <a:srcRect l="-2809" r="-2809"/>
          <a:stretch>
            <a:fillRect/>
          </a:stretch>
        </p:blipFill>
        <p:spPr>
          <a:xfrm>
            <a:off x="838200" y="1881044"/>
            <a:ext cx="10515600" cy="4351338"/>
          </a:xfrm>
        </p:spPr>
      </p:pic>
    </p:spTree>
    <p:extLst>
      <p:ext uri="{BB962C8B-B14F-4D97-AF65-F5344CB8AC3E}">
        <p14:creationId xmlns:p14="http://schemas.microsoft.com/office/powerpoint/2010/main" val="1708452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Shap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5" name="AutoShape 2"/>
          <p:cNvSpPr>
            <a:spLocks noGrp="1" noChangeArrowheads="1"/>
          </p:cNvSpPr>
          <p:nvPr>
            <p:ph type="title"/>
          </p:nvPr>
        </p:nvSpPr>
        <p:spPr bwMode="auto">
          <a:xfrm>
            <a:off x="838200" y="365126"/>
            <a:ext cx="5340605" cy="1146176"/>
          </a:xfrm>
          <a:prstGeom prst="roundRect">
            <a:avLst>
              <a:gd name="adj" fmla="val 16667"/>
            </a:avLst>
          </a:prstGeom>
        </p:spPr>
        <p:txBody>
          <a:bodyPr vert="horz" lIns="91440" tIns="45720" rIns="91440" bIns="45720" numCol="1" rtlCol="0" anchorCtr="0" compatLnSpc="1">
            <a:prstTxWarp prst="textNoShape">
              <a:avLst/>
            </a:prstTxWarp>
            <a:normAutofit/>
          </a:bodyPr>
          <a:lstStyle/>
          <a:p>
            <a:pPr eaLnBrk="1" hangingPunct="1"/>
            <a:r>
              <a:rPr lang="en-US" altLang="x-none" sz="6600" b="1" dirty="0">
                <a:solidFill>
                  <a:srgbClr val="FF0000"/>
                </a:solidFill>
                <a:ea typeface="ＭＳ Ｐゴシック" charset="-128"/>
              </a:rPr>
              <a:t>Deliverables</a:t>
            </a:r>
          </a:p>
        </p:txBody>
      </p:sp>
      <p:sp>
        <p:nvSpPr>
          <p:cNvPr id="59396" name="Rectangle 3"/>
          <p:cNvSpPr>
            <a:spLocks noGrp="1" noChangeArrowheads="1"/>
          </p:cNvSpPr>
          <p:nvPr>
            <p:ph type="body" idx="1"/>
          </p:nvPr>
        </p:nvSpPr>
        <p:spPr>
          <a:xfrm>
            <a:off x="217718" y="2173288"/>
            <a:ext cx="4093028" cy="3639684"/>
          </a:xfrm>
        </p:spPr>
        <p:txBody>
          <a:bodyPr anchor="ctr">
            <a:normAutofit/>
          </a:bodyPr>
          <a:lstStyle/>
          <a:p>
            <a:pPr eaLnBrk="1" hangingPunct="1"/>
            <a:r>
              <a:rPr lang="en-US" altLang="x-none" dirty="0">
                <a:solidFill>
                  <a:schemeClr val="bg1"/>
                </a:solidFill>
                <a:ea typeface="ＭＳ Ｐゴシック" charset="-128"/>
              </a:rPr>
              <a:t>One Page Strategic Plan-  Vision, Mission, Values/Beliefs, Goals, Strategies</a:t>
            </a:r>
          </a:p>
          <a:p>
            <a:pPr eaLnBrk="1" hangingPunct="1"/>
            <a:r>
              <a:rPr lang="en-US" altLang="x-none" dirty="0">
                <a:solidFill>
                  <a:schemeClr val="bg1"/>
                </a:solidFill>
                <a:ea typeface="ＭＳ Ｐゴシック" charset="-128"/>
              </a:rPr>
              <a:t>Support Document containing details related to the One-Page Plan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749" y="1773459"/>
            <a:ext cx="4177232" cy="5263927"/>
          </a:xfrm>
          <a:prstGeom prst="rect">
            <a:avLst/>
          </a:prstGeom>
        </p:spPr>
      </p:pic>
    </p:spTree>
    <p:extLst>
      <p:ext uri="{BB962C8B-B14F-4D97-AF65-F5344CB8AC3E}">
        <p14:creationId xmlns:p14="http://schemas.microsoft.com/office/powerpoint/2010/main" val="1172082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Content Placeholder 5" descr="MP910216359.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843" b="31501"/>
          <a:stretch/>
        </p:blipFill>
        <p:spPr>
          <a:xfrm>
            <a:off x="0" y="190501"/>
            <a:ext cx="12191980" cy="6857990"/>
          </a:xfrm>
          <a:prstGeom prst="rect">
            <a:avLst/>
          </a:prstGeom>
        </p:spPr>
      </p:pic>
      <p:sp>
        <p:nvSpPr>
          <p:cNvPr id="61441" name="Title 1"/>
          <p:cNvSpPr>
            <a:spLocks noGrp="1"/>
          </p:cNvSpPr>
          <p:nvPr>
            <p:ph type="title"/>
          </p:nvPr>
        </p:nvSpPr>
        <p:spPr bwMode="auto">
          <a:xfrm>
            <a:off x="1028700" y="190501"/>
            <a:ext cx="2886075" cy="24860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algn="ctr"/>
            <a:r>
              <a:rPr lang="en-US" altLang="x-none" sz="3600" b="1" dirty="0">
                <a:solidFill>
                  <a:srgbClr val="C00000"/>
                </a:solidFill>
              </a:rPr>
              <a:t>FEEDBACK AND REFINEMENT</a:t>
            </a:r>
          </a:p>
        </p:txBody>
      </p:sp>
      <p:sp>
        <p:nvSpPr>
          <p:cNvPr id="61443" name="Slide Number Placeholder 4"/>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defTabSz="457200" eaLnBrk="1" hangingPunct="1"/>
            <a:fld id="{81B53249-D95F-F842-81C3-D08B081A5D08}" type="slidenum">
              <a:rPr lang="en-US" altLang="x-none" sz="1200">
                <a:solidFill>
                  <a:srgbClr val="FFFFFF"/>
                </a:solidFill>
                <a:latin typeface="+mn-lt"/>
                <a:ea typeface="+mn-ea"/>
              </a:rPr>
              <a:pPr defTabSz="457200" eaLnBrk="1" hangingPunct="1"/>
              <a:t>39</a:t>
            </a:fld>
            <a:endParaRPr lang="en-US" altLang="x-none" sz="1200">
              <a:solidFill>
                <a:srgbClr val="FFFFFF"/>
              </a:solidFill>
              <a:latin typeface="+mn-lt"/>
              <a:ea typeface="+mn-ea"/>
            </a:endParaRPr>
          </a:p>
        </p:txBody>
      </p:sp>
    </p:spTree>
    <p:extLst>
      <p:ext uri="{BB962C8B-B14F-4D97-AF65-F5344CB8AC3E}">
        <p14:creationId xmlns:p14="http://schemas.microsoft.com/office/powerpoint/2010/main" val="15569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00979170"/>
              </p:ext>
            </p:extLst>
          </p:nvPr>
        </p:nvGraphicFramePr>
        <p:xfrm>
          <a:off x="0" y="2462783"/>
          <a:ext cx="12192000" cy="4504075"/>
        </p:xfrm>
        <a:graphic>
          <a:graphicData uri="http://schemas.openxmlformats.org/drawingml/2006/table">
            <a:tbl>
              <a:tblPr firstRow="1" bandRow="1">
                <a:tableStyleId>{00A15C55-8517-42AA-B614-E9B94910E393}</a:tableStyleId>
              </a:tblPr>
              <a:tblGrid>
                <a:gridCol w="2583543">
                  <a:extLst>
                    <a:ext uri="{9D8B030D-6E8A-4147-A177-3AD203B41FA5}">
                      <a16:colId xmlns:a16="http://schemas.microsoft.com/office/drawing/2014/main" val="20000"/>
                    </a:ext>
                  </a:extLst>
                </a:gridCol>
                <a:gridCol w="9608457">
                  <a:extLst>
                    <a:ext uri="{9D8B030D-6E8A-4147-A177-3AD203B41FA5}">
                      <a16:colId xmlns:a16="http://schemas.microsoft.com/office/drawing/2014/main" val="20001"/>
                    </a:ext>
                  </a:extLst>
                </a:gridCol>
              </a:tblGrid>
              <a:tr h="743641">
                <a:tc gridSpan="2">
                  <a:txBody>
                    <a:bodyPr/>
                    <a:lstStyle/>
                    <a:p>
                      <a:pPr algn="ctr"/>
                      <a:r>
                        <a:rPr lang="en-US" sz="3200" dirty="0">
                          <a:solidFill>
                            <a:schemeClr val="tx1"/>
                          </a:solidFill>
                        </a:rPr>
                        <a:t>FOUNDATION OF CONTINUOUS IMPROVEMENT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43641">
                <a:tc>
                  <a:txBody>
                    <a:bodyPr/>
                    <a:lstStyle/>
                    <a:p>
                      <a:pPr algn="ctr"/>
                      <a:r>
                        <a:rPr lang="en-US" sz="2800" b="1" dirty="0"/>
                        <a:t>Pillars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b="1" dirty="0"/>
                        <a:t>Guiding Question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743641">
                <a:tc>
                  <a:txBody>
                    <a:bodyPr/>
                    <a:lstStyle/>
                    <a:p>
                      <a:pPr algn="ctr"/>
                      <a:r>
                        <a:rPr lang="en-US" sz="3200" b="1" dirty="0"/>
                        <a:t>MISSION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ja-JP" sz="2400" b="1" i="1" dirty="0">
                          <a:solidFill>
                            <a:schemeClr val="tx1"/>
                          </a:solidFill>
                          <a:ea typeface="ＭＳ Ｐゴシック" charset="-128"/>
                        </a:rPr>
                        <a:t>What is our fundamental purpose; why do we exist?</a:t>
                      </a:r>
                      <a:endParaRPr lang="en-US" sz="2400" b="1"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85870">
                <a:tc>
                  <a:txBody>
                    <a:bodyPr/>
                    <a:lstStyle/>
                    <a:p>
                      <a:pPr algn="ctr"/>
                      <a:r>
                        <a:rPr lang="en-US" sz="3200" b="1" dirty="0"/>
                        <a:t>VISION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ja-JP" sz="2400" b="1" i="1" dirty="0">
                          <a:solidFill>
                            <a:schemeClr val="tx1"/>
                          </a:solidFill>
                          <a:ea typeface="ＭＳ Ｐゴシック" charset="-128"/>
                        </a:rPr>
                        <a:t>What must we become in order to accomplish our fundamental purpose?</a:t>
                      </a:r>
                      <a:endParaRPr lang="en-US" sz="2400" b="1"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43641">
                <a:tc>
                  <a:txBody>
                    <a:bodyPr/>
                    <a:lstStyle/>
                    <a:p>
                      <a:pPr algn="ctr"/>
                      <a:r>
                        <a:rPr lang="en-US" sz="3200" b="1" dirty="0"/>
                        <a:t>GOALS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1" i="1" kern="1200" dirty="0">
                          <a:solidFill>
                            <a:schemeClr val="tx1"/>
                          </a:solidFill>
                          <a:effectLst/>
                          <a:latin typeface="+mn-lt"/>
                          <a:ea typeface="+mn-ea"/>
                          <a:cs typeface="+mn-cs"/>
                        </a:rPr>
                        <a:t>How will we know if we are making a difference? </a:t>
                      </a:r>
                      <a:endParaRPr lang="en-US" sz="2400" b="1"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43641">
                <a:tc>
                  <a:txBody>
                    <a:bodyPr/>
                    <a:lstStyle/>
                    <a:p>
                      <a:pPr algn="ctr"/>
                      <a:r>
                        <a:rPr lang="en-US" sz="3200" b="1" dirty="0"/>
                        <a:t>VALUES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ja-JP" sz="2400" b="1" i="1" dirty="0">
                          <a:solidFill>
                            <a:schemeClr val="tx1"/>
                          </a:solidFill>
                          <a:ea typeface="ＭＳ Ｐゴシック" charset="-128"/>
                        </a:rPr>
                        <a:t>How must we behave to achieve our mission, vision and goals?</a:t>
                      </a:r>
                      <a:endParaRPr lang="en-US" sz="2400" b="1" i="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2462783"/>
          </a:xfrm>
          <a:prstGeom prst="rect">
            <a:avLst/>
          </a:prstGeom>
        </p:spPr>
      </p:pic>
    </p:spTree>
    <p:extLst>
      <p:ext uri="{BB962C8B-B14F-4D97-AF65-F5344CB8AC3E}">
        <p14:creationId xmlns:p14="http://schemas.microsoft.com/office/powerpoint/2010/main" val="282534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0418" name="AutoShape 2"/>
          <p:cNvSpPr>
            <a:spLocks noChangeArrowheads="1"/>
          </p:cNvSpPr>
          <p:nvPr/>
        </p:nvSpPr>
        <p:spPr bwMode="auto">
          <a:xfrm>
            <a:off x="6858000" y="2819400"/>
            <a:ext cx="1219200" cy="762000"/>
          </a:xfrm>
          <a:prstGeom prst="leftArrow">
            <a:avLst>
              <a:gd name="adj1" fmla="val 50000"/>
              <a:gd name="adj2" fmla="val 4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60419" name="AutoShape 3"/>
          <p:cNvSpPr>
            <a:spLocks noChangeArrowheads="1"/>
          </p:cNvSpPr>
          <p:nvPr/>
        </p:nvSpPr>
        <p:spPr bwMode="auto">
          <a:xfrm>
            <a:off x="3810000" y="2819400"/>
            <a:ext cx="1524000" cy="762000"/>
          </a:xfrm>
          <a:prstGeom prst="leftArrow">
            <a:avLst>
              <a:gd name="adj1" fmla="val 50000"/>
              <a:gd name="adj2" fmla="val 5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60420" name="AutoShape 4"/>
          <p:cNvSpPr>
            <a:spLocks noGrp="1" noChangeArrowheads="1"/>
          </p:cNvSpPr>
          <p:nvPr>
            <p:ph type="title"/>
          </p:nvPr>
        </p:nvSpPr>
        <p:spPr bwMode="auto">
          <a:xfrm>
            <a:off x="1981200" y="274638"/>
            <a:ext cx="8229600" cy="1401762"/>
          </a:xfrm>
          <a:prstGeom prst="roundRect">
            <a:avLst>
              <a:gd name="adj" fmla="val 16667"/>
            </a:avLst>
          </a:prstGeom>
          <a:solidFill>
            <a:srgbClr val="FFFFFF"/>
          </a:solidFill>
          <a:ln>
            <a:solidFill>
              <a:srgbClr val="000000"/>
            </a:solidFill>
            <a:round/>
            <a:headEnd/>
            <a:tailEnd/>
          </a:ln>
        </p:spPr>
        <p:txBody>
          <a:bodyPr vert="horz" wrap="square" lIns="91440" tIns="45720" rIns="91440" bIns="45720" numCol="1" rtlCol="0" anchor="t" anchorCtr="0" compatLnSpc="1">
            <a:prstTxWarp prst="textNoShape">
              <a:avLst/>
            </a:prstTxWarp>
            <a:normAutofit/>
          </a:bodyPr>
          <a:lstStyle/>
          <a:p>
            <a:pPr eaLnBrk="1" hangingPunct="1"/>
            <a:r>
              <a:rPr lang="en-US" altLang="x-none" sz="4000" dirty="0">
                <a:ea typeface="ＭＳ Ｐゴシック" charset="-128"/>
              </a:rPr>
              <a:t>PART FIVE:  Approval of Plan &amp; Next Steps </a:t>
            </a:r>
          </a:p>
        </p:txBody>
      </p:sp>
      <p:sp>
        <p:nvSpPr>
          <p:cNvPr id="60421" name="AutoShape 5"/>
          <p:cNvSpPr>
            <a:spLocks noChangeArrowheads="1"/>
          </p:cNvSpPr>
          <p:nvPr/>
        </p:nvSpPr>
        <p:spPr bwMode="auto">
          <a:xfrm>
            <a:off x="5410200" y="51054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Plan</a:t>
            </a:r>
          </a:p>
          <a:p>
            <a:pPr algn="ctr"/>
            <a:r>
              <a:rPr lang="en-US" altLang="x-none" sz="1800" b="1"/>
              <a:t>Team</a:t>
            </a:r>
          </a:p>
          <a:p>
            <a:pPr algn="ctr"/>
            <a:r>
              <a:rPr lang="en-US" altLang="x-none" sz="1800" b="1"/>
              <a:t>Revision</a:t>
            </a:r>
          </a:p>
          <a:p>
            <a:pPr algn="ctr"/>
            <a:r>
              <a:rPr lang="en-US" altLang="x-none" sz="1800" b="1"/>
              <a:t>Approval</a:t>
            </a:r>
          </a:p>
          <a:p>
            <a:pPr algn="ctr"/>
            <a:endParaRPr lang="en-US" altLang="x-none" sz="1800" b="1">
              <a:solidFill>
                <a:srgbClr val="FF0066"/>
              </a:solidFill>
            </a:endParaRPr>
          </a:p>
        </p:txBody>
      </p:sp>
      <p:sp>
        <p:nvSpPr>
          <p:cNvPr id="60422" name="AutoShape 6"/>
          <p:cNvSpPr>
            <a:spLocks noChangeArrowheads="1"/>
          </p:cNvSpPr>
          <p:nvPr/>
        </p:nvSpPr>
        <p:spPr bwMode="auto">
          <a:xfrm>
            <a:off x="77724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Scorecard</a:t>
            </a:r>
          </a:p>
          <a:p>
            <a:pPr algn="ctr"/>
            <a:r>
              <a:rPr lang="en-US" altLang="x-none" sz="1800" b="1"/>
              <a:t>Goals</a:t>
            </a:r>
          </a:p>
          <a:p>
            <a:pPr algn="ctr"/>
            <a:r>
              <a:rPr lang="en-US" altLang="x-none" sz="1800" b="1"/>
              <a:t>Measures</a:t>
            </a:r>
          </a:p>
          <a:p>
            <a:pPr algn="ctr"/>
            <a:r>
              <a:rPr lang="en-US" altLang="x-none" sz="1800" b="1"/>
              <a:t>Timelines</a:t>
            </a:r>
          </a:p>
          <a:p>
            <a:pPr algn="ctr"/>
            <a:r>
              <a:rPr lang="en-US" altLang="x-none" sz="1800" b="1"/>
              <a:t>Strategies</a:t>
            </a:r>
          </a:p>
        </p:txBody>
      </p:sp>
      <p:sp>
        <p:nvSpPr>
          <p:cNvPr id="60423" name="AutoShape 7"/>
          <p:cNvSpPr>
            <a:spLocks noChangeArrowheads="1"/>
          </p:cNvSpPr>
          <p:nvPr/>
        </p:nvSpPr>
        <p:spPr bwMode="auto">
          <a:xfrm>
            <a:off x="7086600" y="5562600"/>
            <a:ext cx="1066800" cy="381000"/>
          </a:xfrm>
          <a:prstGeom prst="rightArrow">
            <a:avLst>
              <a:gd name="adj1" fmla="val 50000"/>
              <a:gd name="adj2" fmla="val 7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60424" name="AutoShape 8"/>
          <p:cNvSpPr>
            <a:spLocks noChangeArrowheads="1"/>
          </p:cNvSpPr>
          <p:nvPr/>
        </p:nvSpPr>
        <p:spPr bwMode="auto">
          <a:xfrm>
            <a:off x="49530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Visioning</a:t>
            </a:r>
          </a:p>
          <a:p>
            <a:pPr algn="ctr"/>
            <a:r>
              <a:rPr lang="en-US" altLang="x-none" sz="1800" b="1"/>
              <a:t>Retreat </a:t>
            </a:r>
          </a:p>
          <a:p>
            <a:pPr algn="ctr"/>
            <a:r>
              <a:rPr lang="en-US" altLang="x-none" sz="1800" b="1"/>
              <a:t>Findings</a:t>
            </a:r>
          </a:p>
        </p:txBody>
      </p:sp>
      <p:sp>
        <p:nvSpPr>
          <p:cNvPr id="60425" name="AutoShape 9"/>
          <p:cNvSpPr>
            <a:spLocks noChangeArrowheads="1"/>
          </p:cNvSpPr>
          <p:nvPr/>
        </p:nvSpPr>
        <p:spPr bwMode="auto">
          <a:xfrm>
            <a:off x="2667000" y="5105400"/>
            <a:ext cx="1676400" cy="1371600"/>
          </a:xfrm>
          <a:prstGeom prst="flowChartAlternateProcess">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Writing </a:t>
            </a:r>
          </a:p>
          <a:p>
            <a:pPr algn="ctr"/>
            <a:r>
              <a:rPr lang="en-US" altLang="x-none" sz="1800" b="1"/>
              <a:t>Team</a:t>
            </a:r>
          </a:p>
          <a:p>
            <a:pPr algn="ctr"/>
            <a:endParaRPr lang="en-US" altLang="x-none" sz="1800" b="1">
              <a:solidFill>
                <a:srgbClr val="FF0066"/>
              </a:solidFill>
            </a:endParaRPr>
          </a:p>
        </p:txBody>
      </p:sp>
      <p:sp>
        <p:nvSpPr>
          <p:cNvPr id="60426" name="AutoShape 10"/>
          <p:cNvSpPr>
            <a:spLocks noChangeArrowheads="1"/>
          </p:cNvSpPr>
          <p:nvPr/>
        </p:nvSpPr>
        <p:spPr bwMode="auto">
          <a:xfrm>
            <a:off x="8153400" y="4876800"/>
            <a:ext cx="2514600" cy="1676400"/>
          </a:xfrm>
          <a:prstGeom prst="flowChartPreparation">
            <a:avLst/>
          </a:prstGeom>
          <a:solidFill>
            <a:srgbClr val="00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Board of</a:t>
            </a:r>
          </a:p>
          <a:p>
            <a:pPr algn="ctr"/>
            <a:r>
              <a:rPr lang="en-US" altLang="x-none" sz="1800" b="1"/>
              <a:t> Education</a:t>
            </a:r>
          </a:p>
          <a:p>
            <a:pPr algn="ctr"/>
            <a:r>
              <a:rPr lang="en-US" altLang="x-none" sz="1800" b="1"/>
              <a:t>Refinement</a:t>
            </a:r>
          </a:p>
          <a:p>
            <a:pPr algn="ctr"/>
            <a:r>
              <a:rPr lang="en-US" altLang="x-none" sz="1800" b="1"/>
              <a:t>Approval</a:t>
            </a:r>
          </a:p>
        </p:txBody>
      </p:sp>
      <p:sp>
        <p:nvSpPr>
          <p:cNvPr id="60427" name="AutoShape 11"/>
          <p:cNvSpPr>
            <a:spLocks noChangeArrowheads="1"/>
          </p:cNvSpPr>
          <p:nvPr/>
        </p:nvSpPr>
        <p:spPr bwMode="auto">
          <a:xfrm>
            <a:off x="4343400" y="5562600"/>
            <a:ext cx="1066800" cy="381000"/>
          </a:xfrm>
          <a:prstGeom prst="rightArrow">
            <a:avLst>
              <a:gd name="adj1" fmla="val 50000"/>
              <a:gd name="adj2" fmla="val 70000"/>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60428" name="AutoShape 12"/>
          <p:cNvSpPr>
            <a:spLocks noChangeArrowheads="1"/>
          </p:cNvSpPr>
          <p:nvPr/>
        </p:nvSpPr>
        <p:spPr bwMode="auto">
          <a:xfrm rot="-298352">
            <a:off x="1595438" y="3259138"/>
            <a:ext cx="1295400" cy="2895600"/>
          </a:xfrm>
          <a:prstGeom prst="curvedRightArrow">
            <a:avLst>
              <a:gd name="adj1" fmla="val 44706"/>
              <a:gd name="adj2" fmla="val 89412"/>
              <a:gd name="adj3" fmla="val 33333"/>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60429" name="AutoShape 13"/>
          <p:cNvSpPr>
            <a:spLocks noChangeArrowheads="1"/>
          </p:cNvSpPr>
          <p:nvPr/>
        </p:nvSpPr>
        <p:spPr bwMode="auto">
          <a:xfrm>
            <a:off x="2209800" y="2057400"/>
            <a:ext cx="2667000" cy="2362200"/>
          </a:xfrm>
          <a:prstGeom prst="flowChartDecision">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x-none" sz="1800" b="1"/>
              <a:t>Data Retreat</a:t>
            </a:r>
          </a:p>
          <a:p>
            <a:pPr algn="ctr"/>
            <a:r>
              <a:rPr lang="en-US" altLang="x-none" sz="1800" b="1"/>
              <a:t>Findings</a:t>
            </a:r>
          </a:p>
        </p:txBody>
      </p:sp>
    </p:spTree>
    <p:extLst>
      <p:ext uri="{BB962C8B-B14F-4D97-AF65-F5344CB8AC3E}">
        <p14:creationId xmlns:p14="http://schemas.microsoft.com/office/powerpoint/2010/main" val="821514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6887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5" name="Rectangle 686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7" name="Rectangle 1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632F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5" descr="puzzle_piece_house_outline_400_clr.jpg"/>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1482428" y="640080"/>
            <a:ext cx="3291840" cy="3291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5" descr="MC910220967.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74365" y="936711"/>
            <a:ext cx="4974336" cy="2698577"/>
          </a:xfrm>
          <a:prstGeom prst="rect">
            <a:avLst/>
          </a:prstGeom>
        </p:spPr>
      </p:pic>
      <p:sp>
        <p:nvSpPr>
          <p:cNvPr id="68610" name="Title 3"/>
          <p:cNvSpPr>
            <a:spLocks noGrp="1"/>
          </p:cNvSpPr>
          <p:nvPr>
            <p:ph type="title"/>
          </p:nvPr>
        </p:nvSpPr>
        <p:spPr bwMode="auto">
          <a:xfrm>
            <a:off x="1482428" y="4891238"/>
            <a:ext cx="9144000" cy="1724776"/>
          </a:xfrm>
          <a:solidFill>
            <a:srgbClr val="5A2A80"/>
          </a:solidFill>
          <a:ln w="76200">
            <a:solidFill>
              <a:schemeClr val="tx1"/>
            </a:solidFill>
          </a:ln>
          <a:extLst/>
        </p:spPr>
        <p:txBody>
          <a:bodyPr vert="horz" lIns="91440" tIns="45720" rIns="91440" bIns="45720" numCol="1" rtlCol="0" anchor="b" anchorCtr="0" compatLnSpc="1">
            <a:prstTxWarp prst="textNoShape">
              <a:avLst/>
            </a:prstTxWarp>
            <a:normAutofit fontScale="90000"/>
          </a:bodyPr>
          <a:lstStyle/>
          <a:p>
            <a:pPr algn="ctr"/>
            <a:r>
              <a:rPr lang="en-US" altLang="x-none" sz="6000" dirty="0">
                <a:solidFill>
                  <a:schemeClr val="bg1"/>
                </a:solidFill>
              </a:rPr>
              <a:t>LIVING THE PLAN</a:t>
            </a:r>
            <a:br>
              <a:rPr lang="en-US" altLang="x-none" sz="6000" dirty="0">
                <a:solidFill>
                  <a:schemeClr val="bg1"/>
                </a:solidFill>
              </a:rPr>
            </a:br>
            <a:r>
              <a:rPr lang="en-US" altLang="x-none" sz="6000" dirty="0">
                <a:solidFill>
                  <a:schemeClr val="bg1"/>
                </a:solidFill>
              </a:rPr>
              <a:t>STRATEGIC MANAGEMENT</a:t>
            </a:r>
          </a:p>
        </p:txBody>
      </p:sp>
    </p:spTree>
    <p:extLst>
      <p:ext uri="{BB962C8B-B14F-4D97-AF65-F5344CB8AC3E}">
        <p14:creationId xmlns:p14="http://schemas.microsoft.com/office/powerpoint/2010/main" val="1843106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Grp="1" noChangeAspect="1"/>
          </p:cNvPicPr>
          <p:nvPr>
            <p:ph idx="1"/>
          </p:nvPr>
        </p:nvPicPr>
        <p:blipFill rotWithShape="1">
          <a:blip r:embed="rId2"/>
          <a:srcRect b="15730"/>
          <a:stretch/>
        </p:blipFill>
        <p:spPr>
          <a:xfrm>
            <a:off x="0" y="10"/>
            <a:ext cx="12191980" cy="6857990"/>
          </a:xfrm>
          <a:prstGeom prst="rect">
            <a:avLst/>
          </a:prstGeom>
        </p:spPr>
      </p:pic>
      <p:sp>
        <p:nvSpPr>
          <p:cNvPr id="2" name="Title 1"/>
          <p:cNvSpPr>
            <a:spLocks noGrp="1"/>
          </p:cNvSpPr>
          <p:nvPr>
            <p:ph type="title"/>
          </p:nvPr>
        </p:nvSpPr>
        <p:spPr>
          <a:xfrm>
            <a:off x="-119620" y="1"/>
            <a:ext cx="11964290" cy="1364974"/>
          </a:xfrm>
          <a:solidFill>
            <a:schemeClr val="accent1">
              <a:lumMod val="60000"/>
              <a:lumOff val="40000"/>
            </a:schemeClr>
          </a:solidFill>
          <a:ln w="38100">
            <a:solidFill>
              <a:schemeClr val="tx1"/>
            </a:solidFill>
          </a:ln>
        </p:spPr>
        <p:txBody>
          <a:bodyPr vert="horz" lIns="91440" tIns="45720" rIns="91440" bIns="45720" rtlCol="0" anchor="ctr">
            <a:normAutofit/>
          </a:bodyPr>
          <a:lstStyle/>
          <a:p>
            <a:pPr lvl="0" algn="ctr"/>
            <a:r>
              <a:rPr lang="en-US" b="1" dirty="0"/>
              <a:t>Strategic Management Needs Assessment Survey</a:t>
            </a:r>
            <a:br>
              <a:rPr lang="en-US" sz="3600" b="1" dirty="0">
                <a:solidFill>
                  <a:schemeClr val="accent4">
                    <a:lumMod val="60000"/>
                    <a:lumOff val="40000"/>
                  </a:schemeClr>
                </a:solidFill>
              </a:rPr>
            </a:br>
            <a:r>
              <a:rPr lang="en-US" sz="2800" b="1" dirty="0">
                <a:solidFill>
                  <a:schemeClr val="accent4">
                    <a:lumMod val="60000"/>
                    <a:lumOff val="40000"/>
                  </a:schemeClr>
                </a:solidFill>
              </a:rPr>
              <a:t>.</a:t>
            </a:r>
          </a:p>
        </p:txBody>
      </p:sp>
    </p:spTree>
    <p:extLst>
      <p:ext uri="{BB962C8B-B14F-4D97-AF65-F5344CB8AC3E}">
        <p14:creationId xmlns:p14="http://schemas.microsoft.com/office/powerpoint/2010/main" val="2589576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697" r="17709"/>
          <a:stretch/>
        </p:blipFill>
        <p:spPr>
          <a:xfrm>
            <a:off x="20" y="10"/>
            <a:ext cx="4635571" cy="6857990"/>
          </a:xfrm>
          <a:prstGeom prst="rect">
            <a:avLst/>
          </a:prstGeom>
          <a:effectLst/>
        </p:spPr>
      </p:pic>
      <p:sp>
        <p:nvSpPr>
          <p:cNvPr id="2" name="Title 1"/>
          <p:cNvSpPr>
            <a:spLocks noGrp="1"/>
          </p:cNvSpPr>
          <p:nvPr>
            <p:ph type="title"/>
          </p:nvPr>
        </p:nvSpPr>
        <p:spPr>
          <a:xfrm>
            <a:off x="4965430" y="629268"/>
            <a:ext cx="6586491" cy="1286160"/>
          </a:xfrm>
        </p:spPr>
        <p:txBody>
          <a:bodyPr anchor="b">
            <a:normAutofit/>
          </a:bodyPr>
          <a:lstStyle/>
          <a:p>
            <a:r>
              <a:rPr lang="en-US" b="1" dirty="0">
                <a:solidFill>
                  <a:srgbClr val="C00000"/>
                </a:solidFill>
              </a:rPr>
              <a:t>Two Basic Questions</a:t>
            </a:r>
          </a:p>
        </p:txBody>
      </p:sp>
      <p:sp>
        <p:nvSpPr>
          <p:cNvPr id="3" name="Content Placeholder 2"/>
          <p:cNvSpPr>
            <a:spLocks noGrp="1"/>
          </p:cNvSpPr>
          <p:nvPr>
            <p:ph idx="1"/>
          </p:nvPr>
        </p:nvSpPr>
        <p:spPr>
          <a:xfrm>
            <a:off x="4965431" y="2438400"/>
            <a:ext cx="6586489" cy="3785419"/>
          </a:xfrm>
        </p:spPr>
        <p:txBody>
          <a:bodyPr>
            <a:normAutofit/>
          </a:bodyPr>
          <a:lstStyle/>
          <a:p>
            <a:r>
              <a:rPr lang="en-US" sz="3600" b="1" dirty="0"/>
              <a:t>Are we doing things </a:t>
            </a:r>
            <a:r>
              <a:rPr lang="en-US" sz="4400" b="1" dirty="0">
                <a:solidFill>
                  <a:srgbClr val="C00000"/>
                </a:solidFill>
              </a:rPr>
              <a:t>RIGHT</a:t>
            </a:r>
            <a:r>
              <a:rPr lang="en-US" sz="3600" b="1" dirty="0"/>
              <a:t>?  </a:t>
            </a:r>
            <a:r>
              <a:rPr lang="en-US" sz="3600" b="1" dirty="0">
                <a:solidFill>
                  <a:schemeClr val="accent2"/>
                </a:solidFill>
              </a:rPr>
              <a:t>OPERATIONAL MANAGEMENT</a:t>
            </a:r>
          </a:p>
          <a:p>
            <a:r>
              <a:rPr lang="en-US" sz="3600" b="1" dirty="0"/>
              <a:t>Are we doing the </a:t>
            </a:r>
            <a:r>
              <a:rPr lang="en-US" sz="4400" b="1" dirty="0">
                <a:solidFill>
                  <a:srgbClr val="C00000"/>
                </a:solidFill>
              </a:rPr>
              <a:t>RIGHT</a:t>
            </a:r>
            <a:r>
              <a:rPr lang="en-US" sz="3600" b="1" dirty="0"/>
              <a:t> things? </a:t>
            </a:r>
            <a:r>
              <a:rPr lang="en-US" sz="3600" b="1" dirty="0">
                <a:solidFill>
                  <a:schemeClr val="accent1"/>
                </a:solidFill>
              </a:rPr>
              <a:t>STRATEGIC MANAGEMENT</a:t>
            </a:r>
          </a:p>
        </p:txBody>
      </p:sp>
    </p:spTree>
    <p:extLst>
      <p:ext uri="{BB962C8B-B14F-4D97-AF65-F5344CB8AC3E}">
        <p14:creationId xmlns:p14="http://schemas.microsoft.com/office/powerpoint/2010/main" val="1080193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272" y="643467"/>
            <a:ext cx="10673443" cy="5604933"/>
          </a:xfrm>
          <a:prstGeom prst="rect">
            <a:avLst/>
          </a:prstGeom>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Strategic Management Maturity Assessment</a:t>
            </a:r>
          </a:p>
        </p:txBody>
      </p:sp>
      <p:pic>
        <p:nvPicPr>
          <p:cNvPr id="3" name="Picture 2">
            <a:extLst>
              <a:ext uri="{FF2B5EF4-FFF2-40B4-BE49-F238E27FC236}">
                <a16:creationId xmlns:a16="http://schemas.microsoft.com/office/drawing/2014/main" id="{5779ABD3-3CEA-F047-8C01-B2463657026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3453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1AE00-D94C-EB48-9116-139B388A340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7517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0" y="0"/>
          <a:ext cx="12192000" cy="6967302"/>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835580">
                <a:tc>
                  <a:txBody>
                    <a:bodyPr/>
                    <a:lstStyle/>
                    <a:p>
                      <a:r>
                        <a:rPr lang="en-US" sz="4400" dirty="0"/>
                        <a:t>Dimension: n = 33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800" dirty="0"/>
                        <a:t>Total Points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800" dirty="0"/>
                        <a:t>Mean Score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800" dirty="0"/>
                        <a:t>Strength or Opportunity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43764">
                <a:tc>
                  <a:txBody>
                    <a:bodyPr/>
                    <a:lstStyle/>
                    <a:p>
                      <a:r>
                        <a:rPr lang="en-US" sz="2800" b="1" dirty="0">
                          <a:solidFill>
                            <a:schemeClr val="tx1"/>
                          </a:solidFill>
                        </a:rPr>
                        <a:t>Leadership</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127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3.85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754094">
                <a:tc>
                  <a:txBody>
                    <a:bodyPr/>
                    <a:lstStyle/>
                    <a:p>
                      <a:r>
                        <a:rPr lang="en-US" sz="2800" b="1" dirty="0">
                          <a:solidFill>
                            <a:schemeClr val="tx1"/>
                          </a:solidFill>
                        </a:rPr>
                        <a:t>Values and Culture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97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2.94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754094">
                <a:tc>
                  <a:txBody>
                    <a:bodyPr/>
                    <a:lstStyle/>
                    <a:p>
                      <a:r>
                        <a:rPr lang="en-US" sz="2800" b="1" dirty="0">
                          <a:solidFill>
                            <a:schemeClr val="tx1"/>
                          </a:solidFill>
                        </a:rPr>
                        <a:t>Strategic Thinking and Planning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83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2.52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754094">
                <a:tc>
                  <a:txBody>
                    <a:bodyPr/>
                    <a:lstStyle/>
                    <a:p>
                      <a:r>
                        <a:rPr lang="en-US" sz="2800" b="1" dirty="0">
                          <a:solidFill>
                            <a:schemeClr val="tx1"/>
                          </a:solidFill>
                        </a:rPr>
                        <a:t>Alignment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74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2.24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754094">
                <a:tc>
                  <a:txBody>
                    <a:bodyPr/>
                    <a:lstStyle/>
                    <a:p>
                      <a:r>
                        <a:rPr lang="en-US" sz="2800" b="1" dirty="0">
                          <a:solidFill>
                            <a:schemeClr val="tx1"/>
                          </a:solidFill>
                        </a:rPr>
                        <a:t>Performance Measurement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83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2.52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754094">
                <a:tc>
                  <a:txBody>
                    <a:bodyPr/>
                    <a:lstStyle/>
                    <a:p>
                      <a:r>
                        <a:rPr lang="en-US" sz="2800" b="1" dirty="0">
                          <a:solidFill>
                            <a:schemeClr val="tx1"/>
                          </a:solidFill>
                        </a:rPr>
                        <a:t>Performance Management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113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t>3.45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754094">
                <a:tc>
                  <a:txBody>
                    <a:bodyPr/>
                    <a:lstStyle/>
                    <a:p>
                      <a:r>
                        <a:rPr lang="en-US" sz="2800" b="1" dirty="0">
                          <a:solidFill>
                            <a:schemeClr val="tx1"/>
                          </a:solidFill>
                        </a:rPr>
                        <a:t>Process Improvement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85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2.56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754094">
                <a:tc>
                  <a:txBody>
                    <a:bodyPr/>
                    <a:lstStyle/>
                    <a:p>
                      <a:r>
                        <a:rPr lang="en-US" sz="2800" b="1" dirty="0">
                          <a:solidFill>
                            <a:schemeClr val="tx1"/>
                          </a:solidFill>
                        </a:rPr>
                        <a:t>Sustainability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79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600" dirty="0"/>
                        <a:t>2.39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36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65788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55182" y="276447"/>
          <a:ext cx="11632019" cy="6345157"/>
        </p:xfrm>
        <a:graphic>
          <a:graphicData uri="http://schemas.openxmlformats.org/drawingml/2006/table">
            <a:tbl>
              <a:tblPr firstRow="1" firstCol="1" bandRow="1">
                <a:tableStyleId>{5C22544A-7EE6-4342-B048-85BDC9FD1C3A}</a:tableStyleId>
              </a:tblPr>
              <a:tblGrid>
                <a:gridCol w="1490308">
                  <a:extLst>
                    <a:ext uri="{9D8B030D-6E8A-4147-A177-3AD203B41FA5}">
                      <a16:colId xmlns:a16="http://schemas.microsoft.com/office/drawing/2014/main" val="20000"/>
                    </a:ext>
                  </a:extLst>
                </a:gridCol>
                <a:gridCol w="1928354">
                  <a:extLst>
                    <a:ext uri="{9D8B030D-6E8A-4147-A177-3AD203B41FA5}">
                      <a16:colId xmlns:a16="http://schemas.microsoft.com/office/drawing/2014/main" val="20001"/>
                    </a:ext>
                  </a:extLst>
                </a:gridCol>
                <a:gridCol w="2015645">
                  <a:extLst>
                    <a:ext uri="{9D8B030D-6E8A-4147-A177-3AD203B41FA5}">
                      <a16:colId xmlns:a16="http://schemas.microsoft.com/office/drawing/2014/main" val="20002"/>
                    </a:ext>
                  </a:extLst>
                </a:gridCol>
                <a:gridCol w="2126743">
                  <a:extLst>
                    <a:ext uri="{9D8B030D-6E8A-4147-A177-3AD203B41FA5}">
                      <a16:colId xmlns:a16="http://schemas.microsoft.com/office/drawing/2014/main" val="20003"/>
                    </a:ext>
                  </a:extLst>
                </a:gridCol>
                <a:gridCol w="1999775">
                  <a:extLst>
                    <a:ext uri="{9D8B030D-6E8A-4147-A177-3AD203B41FA5}">
                      <a16:colId xmlns:a16="http://schemas.microsoft.com/office/drawing/2014/main" val="20004"/>
                    </a:ext>
                  </a:extLst>
                </a:gridCol>
                <a:gridCol w="2071194">
                  <a:extLst>
                    <a:ext uri="{9D8B030D-6E8A-4147-A177-3AD203B41FA5}">
                      <a16:colId xmlns:a16="http://schemas.microsoft.com/office/drawing/2014/main" val="20005"/>
                    </a:ext>
                  </a:extLst>
                </a:gridCol>
              </a:tblGrid>
              <a:tr h="353473">
                <a:tc gridSpan="6">
                  <a:txBody>
                    <a:bodyPr/>
                    <a:lstStyle/>
                    <a:p>
                      <a:pPr marL="285750" marR="0" algn="ctr">
                        <a:spcBef>
                          <a:spcPts val="0"/>
                        </a:spcBef>
                        <a:spcAft>
                          <a:spcPts val="0"/>
                        </a:spcAft>
                      </a:pPr>
                      <a:r>
                        <a:rPr lang="en-US" sz="2400" dirty="0">
                          <a:effectLst/>
                        </a:rPr>
                        <a:t>Assessment: Strategic Management Maturity Model n</a:t>
                      </a:r>
                      <a:r>
                        <a:rPr lang="en-US" sz="2400">
                          <a:effectLst/>
                        </a:rPr>
                        <a:t>= 33</a:t>
                      </a:r>
                      <a:endParaRPr lang="en-US" sz="1100" dirty="0">
                        <a:effectLst/>
                        <a:latin typeface="Calibri" charset="0"/>
                        <a:ea typeface="Calibri" charset="0"/>
                        <a:cs typeface="Times New Roman" charset="0"/>
                      </a:endParaRPr>
                    </a:p>
                  </a:txBody>
                  <a:tcPr marL="51192" marR="51192" marT="0" marB="0">
                    <a:lnB w="190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1340">
                <a:tc>
                  <a:txBody>
                    <a:bodyPr/>
                    <a:lstStyle/>
                    <a:p>
                      <a:pPr marL="0" marR="0" algn="ctr">
                        <a:spcBef>
                          <a:spcPts val="0"/>
                        </a:spcBef>
                        <a:spcAft>
                          <a:spcPts val="0"/>
                        </a:spcAft>
                      </a:pPr>
                      <a:r>
                        <a:rPr lang="en-US" sz="1600">
                          <a:solidFill>
                            <a:schemeClr val="tx1"/>
                          </a:solidFill>
                          <a:effectLst/>
                        </a:rPr>
                        <a:t>Dimension:</a:t>
                      </a:r>
                      <a:endParaRPr lang="en-US" sz="2000">
                        <a:solidFill>
                          <a:schemeClr val="tx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1600">
                          <a:effectLst/>
                        </a:rPr>
                        <a:t>Level 1: Ad hoc </a:t>
                      </a:r>
                      <a:endParaRPr lang="en-US" sz="2000">
                        <a:effectLst/>
                      </a:endParaRPr>
                    </a:p>
                    <a:p>
                      <a:pPr marL="0" marR="0" algn="ctr">
                        <a:spcBef>
                          <a:spcPts val="0"/>
                        </a:spcBef>
                        <a:spcAft>
                          <a:spcPts val="0"/>
                        </a:spcAft>
                      </a:pPr>
                      <a:r>
                        <a:rPr lang="en-US" sz="1600">
                          <a:effectLst/>
                        </a:rPr>
                        <a:t>and Static</a:t>
                      </a:r>
                      <a:endParaRPr lang="en-US" sz="20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1600">
                          <a:effectLst/>
                        </a:rPr>
                        <a:t>Level 2: </a:t>
                      </a:r>
                      <a:endParaRPr lang="en-US" sz="2000">
                        <a:effectLst/>
                      </a:endParaRPr>
                    </a:p>
                    <a:p>
                      <a:pPr marL="0" marR="0" algn="ctr">
                        <a:spcBef>
                          <a:spcPts val="0"/>
                        </a:spcBef>
                        <a:spcAft>
                          <a:spcPts val="0"/>
                        </a:spcAft>
                      </a:pPr>
                      <a:r>
                        <a:rPr lang="en-US" sz="1600">
                          <a:effectLst/>
                        </a:rPr>
                        <a:t>Reactive</a:t>
                      </a:r>
                      <a:endParaRPr lang="en-US" sz="20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1600">
                          <a:effectLst/>
                        </a:rPr>
                        <a:t>Level 3: Structured &amp; Proactive</a:t>
                      </a:r>
                      <a:endParaRPr lang="en-US" sz="20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1600" dirty="0">
                          <a:effectLst/>
                        </a:rPr>
                        <a:t>Level 4: Managed and Focused</a:t>
                      </a:r>
                      <a:endParaRPr lang="en-US" sz="20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tc>
                  <a:txBody>
                    <a:bodyPr/>
                    <a:lstStyle/>
                    <a:p>
                      <a:pPr marL="0" marR="0" algn="ctr">
                        <a:spcBef>
                          <a:spcPts val="0"/>
                        </a:spcBef>
                        <a:spcAft>
                          <a:spcPts val="0"/>
                        </a:spcAft>
                      </a:pPr>
                      <a:r>
                        <a:rPr lang="en-US" sz="1600" dirty="0">
                          <a:effectLst/>
                        </a:rPr>
                        <a:t>Level 5: Continuous Improvement</a:t>
                      </a:r>
                      <a:endParaRPr lang="en-US" sz="20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650713">
                <a:tc>
                  <a:txBody>
                    <a:bodyPr/>
                    <a:lstStyle/>
                    <a:p>
                      <a:pPr marL="0" marR="0" algn="l">
                        <a:spcBef>
                          <a:spcPts val="0"/>
                        </a:spcBef>
                        <a:spcAft>
                          <a:spcPts val="0"/>
                        </a:spcAft>
                      </a:pPr>
                      <a:r>
                        <a:rPr lang="en-US" sz="1600" dirty="0">
                          <a:solidFill>
                            <a:schemeClr val="bg1"/>
                          </a:solidFill>
                          <a:effectLst/>
                        </a:rPr>
                        <a:t>Leadership</a:t>
                      </a:r>
                      <a:endParaRPr lang="en-US" sz="2000" dirty="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a:effectLst/>
                        </a:rPr>
                        <a:t>Leaders dictate/command &amp; control; otherwise disengaged</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Leaders dictate but gather feedback sporadically</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Leaders model desired behaviors and values but engage with direct reports only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Leaders empower many employees through ongoing engagement</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marL="0" marR="0" algn="l">
                        <a:spcBef>
                          <a:spcPts val="0"/>
                        </a:spcBef>
                        <a:spcAft>
                          <a:spcPts val="0"/>
                        </a:spcAft>
                      </a:pPr>
                      <a:r>
                        <a:rPr lang="en-US" sz="1050" dirty="0">
                          <a:effectLst/>
                        </a:rPr>
                        <a:t>Leaders &amp; employees fully engage in a continuous dialog based on a team-based culture</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2009">
                <a:tc>
                  <a:txBody>
                    <a:bodyPr/>
                    <a:lstStyle/>
                    <a:p>
                      <a:pPr marL="0" marR="0" algn="l">
                        <a:spcBef>
                          <a:spcPts val="0"/>
                        </a:spcBef>
                        <a:spcAft>
                          <a:spcPts val="0"/>
                        </a:spcAft>
                      </a:pPr>
                      <a:r>
                        <a:rPr lang="en-US" sz="1400" dirty="0">
                          <a:solidFill>
                            <a:schemeClr val="bg1"/>
                          </a:solidFill>
                          <a:effectLst/>
                        </a:rPr>
                        <a:t>Culture &amp; Values</a:t>
                      </a:r>
                      <a:endParaRPr lang="en-US" sz="1800" dirty="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a:effectLst/>
                        </a:rPr>
                        <a:t>Vision and values undefined or not shared</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Vision &amp; Values published, but not lived</a:t>
                      </a:r>
                      <a:endParaRPr lang="en-US" sz="1200" dirty="0">
                        <a:effectLst/>
                      </a:endParaRPr>
                    </a:p>
                    <a:p>
                      <a:pPr marL="0" marR="0" algn="l">
                        <a:spcBef>
                          <a:spcPts val="0"/>
                        </a:spcBef>
                        <a:spcAft>
                          <a:spcPts val="0"/>
                        </a:spcAft>
                      </a:pP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Vision &amp; Values communicated and understood</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marL="0" marR="0" algn="l">
                        <a:spcBef>
                          <a:spcPts val="0"/>
                        </a:spcBef>
                        <a:spcAft>
                          <a:spcPts val="0"/>
                        </a:spcAft>
                      </a:pPr>
                      <a:r>
                        <a:rPr lang="en-US" sz="1050" dirty="0">
                          <a:effectLst/>
                        </a:rPr>
                        <a:t>Vision &amp; Values collaboratively developed &amp; reviewed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050" dirty="0">
                          <a:effectLst/>
                        </a:rPr>
                        <a:t>Vision &amp; Values are fully integrated into the organization’s culture</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03349">
                <a:tc>
                  <a:txBody>
                    <a:bodyPr/>
                    <a:lstStyle/>
                    <a:p>
                      <a:pPr marL="0" marR="0" algn="l">
                        <a:spcBef>
                          <a:spcPts val="0"/>
                        </a:spcBef>
                        <a:spcAft>
                          <a:spcPts val="0"/>
                        </a:spcAft>
                      </a:pPr>
                      <a:r>
                        <a:rPr lang="en-US" sz="1400" dirty="0">
                          <a:solidFill>
                            <a:schemeClr val="bg1"/>
                          </a:solidFill>
                          <a:effectLst/>
                        </a:rPr>
                        <a:t>Strategic Thinking &amp; Planning</a:t>
                      </a:r>
                      <a:endParaRPr lang="en-US" sz="1800" dirty="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dirty="0">
                          <a:effectLst/>
                        </a:rPr>
                        <a:t>No strategic planning occurs within the organization; no goals defined</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Strategic planning is the responsibility of a small team and dictated to the organization </a:t>
                      </a:r>
                      <a:endParaRPr lang="en-US" sz="1200" dirty="0">
                        <a:effectLst/>
                      </a:endParaRPr>
                    </a:p>
                    <a:p>
                      <a:pPr marL="0" marR="0" algn="l">
                        <a:spcBef>
                          <a:spcPts val="0"/>
                        </a:spcBef>
                        <a:spcAft>
                          <a:spcPts val="0"/>
                        </a:spcAft>
                      </a:pP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A structured and open planning process involves people throughout the organization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marL="0" marR="0" algn="l">
                        <a:spcBef>
                          <a:spcPts val="0"/>
                        </a:spcBef>
                        <a:spcAft>
                          <a:spcPts val="0"/>
                        </a:spcAft>
                      </a:pPr>
                      <a:r>
                        <a:rPr lang="en-US" sz="1050" dirty="0">
                          <a:effectLst/>
                        </a:rPr>
                        <a:t>Plans are developed and revised regularly by trained, cross-functional planning teams</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a:effectLst/>
                        </a:rPr>
                        <a:t>Strategy drives critical organizational decisions and a continuous improvement planning process is maintained</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803349">
                <a:tc>
                  <a:txBody>
                    <a:bodyPr/>
                    <a:lstStyle/>
                    <a:p>
                      <a:pPr marL="0" marR="0" algn="l">
                        <a:spcBef>
                          <a:spcPts val="0"/>
                        </a:spcBef>
                        <a:spcAft>
                          <a:spcPts val="0"/>
                        </a:spcAft>
                      </a:pPr>
                      <a:r>
                        <a:rPr lang="en-US" sz="1400">
                          <a:solidFill>
                            <a:schemeClr val="bg1"/>
                          </a:solidFill>
                          <a:effectLst/>
                        </a:rPr>
                        <a:t>Alignment</a:t>
                      </a:r>
                      <a:endParaRPr lang="en-US" sz="180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dirty="0">
                          <a:effectLst/>
                        </a:rPr>
                        <a:t>Work is narrowly focused based on organization structure, with little customer input</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Customer needs and feedback start to influence more aligned decision-making </a:t>
                      </a:r>
                      <a:endParaRPr lang="en-US" sz="1200" dirty="0">
                        <a:effectLst/>
                      </a:endParaRPr>
                    </a:p>
                    <a:p>
                      <a:pPr marL="0" marR="0" algn="l">
                        <a:spcBef>
                          <a:spcPts val="0"/>
                        </a:spcBef>
                        <a:spcAft>
                          <a:spcPts val="0"/>
                        </a:spcAft>
                      </a:pP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Employees know their students, families, and community, and align strategy to those needs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marL="0" marR="0" algn="l">
                        <a:spcBef>
                          <a:spcPts val="0"/>
                        </a:spcBef>
                        <a:spcAft>
                          <a:spcPts val="0"/>
                        </a:spcAft>
                      </a:pPr>
                      <a:r>
                        <a:rPr lang="en-US" sz="1050">
                          <a:effectLst/>
                        </a:rPr>
                        <a:t>Vision, customer needs, strategy and employee reward and recognition systems are cascaded and aligned</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a:effectLst/>
                        </a:rPr>
                        <a:t>All structures and systems are aligned with strategy, and organizational alignment is continuously improved</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42679">
                <a:tc>
                  <a:txBody>
                    <a:bodyPr/>
                    <a:lstStyle/>
                    <a:p>
                      <a:pPr marL="0" marR="0" algn="l">
                        <a:spcBef>
                          <a:spcPts val="0"/>
                        </a:spcBef>
                        <a:spcAft>
                          <a:spcPts val="0"/>
                        </a:spcAft>
                      </a:pPr>
                      <a:r>
                        <a:rPr lang="en-US" sz="1400" dirty="0">
                          <a:solidFill>
                            <a:schemeClr val="bg1"/>
                          </a:solidFill>
                          <a:effectLst/>
                        </a:rPr>
                        <a:t>Performance Measurement</a:t>
                      </a:r>
                      <a:endParaRPr lang="en-US" sz="1800" dirty="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dirty="0">
                          <a:effectLst/>
                        </a:rPr>
                        <a:t>No data, or only ad hoc performance measures are collected</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Performance data collected routinely, but are mostly operationally focused </a:t>
                      </a:r>
                      <a:endParaRPr lang="en-US" sz="1200" dirty="0">
                        <a:effectLst/>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Strategic performance measures are collected, covering most strategic goals and action plans</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marL="0" marR="0" algn="l">
                        <a:spcBef>
                          <a:spcPts val="0"/>
                        </a:spcBef>
                        <a:spcAft>
                          <a:spcPts val="0"/>
                        </a:spcAft>
                      </a:pPr>
                      <a:r>
                        <a:rPr lang="en-US" sz="1050" dirty="0">
                          <a:effectLst/>
                        </a:rPr>
                        <a:t>Strategic measures are broadly used to improve focus &amp; performance and inform budget decisions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a:effectLst/>
                        </a:rPr>
                        <a:t>Measurements are comprehensively used and routinely revised based on continuous improvement </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42679">
                <a:tc>
                  <a:txBody>
                    <a:bodyPr/>
                    <a:lstStyle/>
                    <a:p>
                      <a:pPr marL="0" marR="0" algn="l">
                        <a:spcBef>
                          <a:spcPts val="0"/>
                        </a:spcBef>
                        <a:spcAft>
                          <a:spcPts val="0"/>
                        </a:spcAft>
                      </a:pPr>
                      <a:r>
                        <a:rPr lang="en-US" sz="1400" dirty="0">
                          <a:solidFill>
                            <a:schemeClr val="bg1"/>
                          </a:solidFill>
                          <a:effectLst/>
                        </a:rPr>
                        <a:t>Performance Management</a:t>
                      </a:r>
                      <a:endParaRPr lang="en-US" sz="1800" dirty="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a:effectLst/>
                        </a:rPr>
                        <a:t>No emphasis on using performance as a criterion to manage the organization</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Performance reviews required but not taken seriously; little accountability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Measures are assigned owners and performance is managed at the organization &amp; employee levels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1050" dirty="0">
                          <a:effectLst/>
                        </a:rPr>
                        <a:t>Measurement owners are held accountable and performance is managed at all levels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marL="0" marR="0" algn="l">
                        <a:spcBef>
                          <a:spcPts val="0"/>
                        </a:spcBef>
                        <a:spcAft>
                          <a:spcPts val="0"/>
                        </a:spcAft>
                      </a:pPr>
                      <a:r>
                        <a:rPr lang="en-US" sz="1050">
                          <a:effectLst/>
                        </a:rPr>
                        <a:t>Organizational culture is measurement and accountability focused; decisions are evidence-based</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803349">
                <a:tc>
                  <a:txBody>
                    <a:bodyPr/>
                    <a:lstStyle/>
                    <a:p>
                      <a:pPr marL="0" marR="0" algn="l">
                        <a:spcBef>
                          <a:spcPts val="0"/>
                        </a:spcBef>
                        <a:spcAft>
                          <a:spcPts val="0"/>
                        </a:spcAft>
                      </a:pPr>
                      <a:r>
                        <a:rPr lang="en-US" sz="1400" dirty="0">
                          <a:solidFill>
                            <a:schemeClr val="bg1"/>
                          </a:solidFill>
                          <a:effectLst/>
                        </a:rPr>
                        <a:t>Process Improvement</a:t>
                      </a:r>
                      <a:endParaRPr lang="en-US" sz="1800" dirty="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a:effectLst/>
                        </a:rPr>
                        <a:t>Processes are undocumented and ad hoc with evident duplication and delays</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A few key processes documented, and process improvement models/frameworks introduced </a:t>
                      </a:r>
                    </a:p>
                    <a:p>
                      <a:pPr marL="0" marR="0" algn="l">
                        <a:spcBef>
                          <a:spcPts val="0"/>
                        </a:spcBef>
                        <a:spcAft>
                          <a:spcPts val="0"/>
                        </a:spcAft>
                      </a:pP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All key processes are identified and documents and strategy guides successful process improvement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marL="0" marR="0" algn="l">
                        <a:spcBef>
                          <a:spcPts val="0"/>
                        </a:spcBef>
                        <a:spcAft>
                          <a:spcPts val="0"/>
                        </a:spcAft>
                      </a:pPr>
                      <a:r>
                        <a:rPr lang="en-US" sz="1050" dirty="0">
                          <a:effectLst/>
                        </a:rPr>
                        <a:t>All key processes are tracked and improved on a continuous basis and new process improvement ideas are accepted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a:effectLst/>
                        </a:rPr>
                        <a:t>Employees are empowered and trained, and formal process exists for improving process management</a:t>
                      </a:r>
                      <a:endParaRPr lang="en-US" sz="120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642679">
                <a:tc>
                  <a:txBody>
                    <a:bodyPr/>
                    <a:lstStyle/>
                    <a:p>
                      <a:pPr marL="0" marR="0" algn="l">
                        <a:spcBef>
                          <a:spcPts val="0"/>
                        </a:spcBef>
                        <a:spcAft>
                          <a:spcPts val="0"/>
                        </a:spcAft>
                      </a:pPr>
                      <a:r>
                        <a:rPr lang="en-US" sz="1400" dirty="0">
                          <a:solidFill>
                            <a:schemeClr val="bg1"/>
                          </a:solidFill>
                          <a:effectLst/>
                        </a:rPr>
                        <a:t>Sustainability</a:t>
                      </a:r>
                      <a:endParaRPr lang="en-US" sz="1800" dirty="0">
                        <a:solidFill>
                          <a:schemeClr val="bg1"/>
                        </a:solidFill>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solidFill>
                  </a:tcPr>
                </a:tc>
                <a:tc>
                  <a:txBody>
                    <a:bodyPr/>
                    <a:lstStyle/>
                    <a:p>
                      <a:pPr marL="0" marR="0" algn="l">
                        <a:spcBef>
                          <a:spcPts val="0"/>
                        </a:spcBef>
                        <a:spcAft>
                          <a:spcPts val="0"/>
                        </a:spcAft>
                      </a:pPr>
                      <a:r>
                        <a:rPr lang="en-US" sz="1050" dirty="0">
                          <a:effectLst/>
                        </a:rPr>
                        <a:t>Lack of structure and champions lead to short-term focus on tasks</a:t>
                      </a:r>
                      <a:endParaRPr lang="en-US" sz="1200" dirty="0">
                        <a:effectLst/>
                      </a:endParaRPr>
                    </a:p>
                    <a:p>
                      <a:pPr marL="0" marR="0" algn="l">
                        <a:spcBef>
                          <a:spcPts val="0"/>
                        </a:spcBef>
                        <a:spcAft>
                          <a:spcPts val="0"/>
                        </a:spcAft>
                      </a:pP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Strategy “champions” identified 2</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Formal organization structure in place to maintain focus on strategy</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00"/>
                    </a:solidFill>
                  </a:tcPr>
                </a:tc>
                <a:tc>
                  <a:txBody>
                    <a:bodyPr/>
                    <a:lstStyle/>
                    <a:p>
                      <a:pPr marL="0" marR="0" algn="l">
                        <a:spcBef>
                          <a:spcPts val="0"/>
                        </a:spcBef>
                        <a:spcAft>
                          <a:spcPts val="0"/>
                        </a:spcAft>
                      </a:pPr>
                      <a:r>
                        <a:rPr lang="en-US" sz="1050" dirty="0">
                          <a:effectLst/>
                        </a:rPr>
                        <a:t>Organization has an “Office of Strategy Management” or equivalent </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0"/>
                        </a:spcBef>
                        <a:spcAft>
                          <a:spcPts val="0"/>
                        </a:spcAft>
                      </a:pPr>
                      <a:r>
                        <a:rPr lang="en-US" sz="1050" dirty="0">
                          <a:effectLst/>
                        </a:rPr>
                        <a:t>Strategic thinking and management are embedded in the culture of the organization</a:t>
                      </a:r>
                      <a:endParaRPr lang="en-US" sz="1200" dirty="0">
                        <a:effectLst/>
                        <a:latin typeface="Calibri" charset="0"/>
                        <a:ea typeface="Calibri" charset="0"/>
                        <a:cs typeface="Times New Roman" charset="0"/>
                      </a:endParaRPr>
                    </a:p>
                  </a:txBody>
                  <a:tcPr marL="51192" marR="51192"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24767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39476972"/>
              </p:ext>
            </p:extLst>
          </p:nvPr>
        </p:nvGraphicFramePr>
        <p:xfrm>
          <a:off x="796636" y="370898"/>
          <a:ext cx="10515600" cy="350520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gridSpan="2">
                  <a:txBody>
                    <a:bodyPr/>
                    <a:lstStyle/>
                    <a:p>
                      <a:pPr algn="ctr"/>
                      <a:r>
                        <a:rPr lang="en-US" sz="2400" b="1" dirty="0"/>
                        <a:t>Analysis of Strategic Management</a:t>
                      </a:r>
                      <a:r>
                        <a:rPr lang="en-US" sz="2400" b="1" baseline="0" dirty="0"/>
                        <a:t> System</a:t>
                      </a:r>
                      <a:endParaRPr lang="en-US"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b="1" dirty="0"/>
                        <a:t>Areas of Strength</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400" b="1" dirty="0"/>
                        <a:t>Areas</a:t>
                      </a:r>
                      <a:r>
                        <a:rPr lang="en-US" sz="2400" b="1" baseline="0" dirty="0"/>
                        <a:t> for Growth and Opportunity</a:t>
                      </a:r>
                      <a:endParaRPr lang="en-US"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800" b="1" dirty="0"/>
                        <a:t>Leadership</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800" b="1" dirty="0"/>
                        <a:t>Strategic Planning and Thinking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800" b="1" dirty="0"/>
                        <a:t>Performance Management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800" b="1" dirty="0"/>
                        <a:t>Process Measurement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2800" b="1" dirty="0"/>
                        <a:t>Values</a:t>
                      </a:r>
                      <a:r>
                        <a:rPr lang="en-US" sz="2800" b="1" baseline="0" dirty="0"/>
                        <a:t> and Culture</a:t>
                      </a:r>
                      <a:endParaRPr lang="en-US" sz="28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800" b="1" dirty="0"/>
                        <a:t>Process Improvement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endParaRPr lang="en-US" sz="28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800" b="1" dirty="0"/>
                        <a:t>Sustainability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endParaRPr lang="en-US" sz="28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800" b="1" dirty="0"/>
                        <a:t>Alignment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3916725"/>
            <a:ext cx="3142136" cy="2386432"/>
          </a:xfrm>
          <a:prstGeom prst="rect">
            <a:avLst/>
          </a:prstGeom>
        </p:spPr>
      </p:pic>
    </p:spTree>
    <p:extLst>
      <p:ext uri="{BB962C8B-B14F-4D97-AF65-F5344CB8AC3E}">
        <p14:creationId xmlns:p14="http://schemas.microsoft.com/office/powerpoint/2010/main" val="49034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193FFDB-ED51-9048-9BCA-CED75CC81067}" type="slidenum">
              <a:rPr lang="en-US" altLang="x-none" sz="1400"/>
              <a:pPr eaLnBrk="1" hangingPunct="1"/>
              <a:t>5</a:t>
            </a:fld>
            <a:endParaRPr lang="en-US" altLang="x-none" sz="1400"/>
          </a:p>
        </p:txBody>
      </p:sp>
      <p:sp>
        <p:nvSpPr>
          <p:cNvPr id="19458" name="Text Box 3"/>
          <p:cNvSpPr txBox="1">
            <a:spLocks noChangeArrowheads="1"/>
          </p:cNvSpPr>
          <p:nvPr/>
        </p:nvSpPr>
        <p:spPr bwMode="auto">
          <a:xfrm>
            <a:off x="0" y="0"/>
            <a:ext cx="12192000" cy="7265709"/>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90000"/>
              </a:lnSpc>
              <a:spcBef>
                <a:spcPct val="20000"/>
              </a:spcBef>
            </a:pPr>
            <a:endParaRPr lang="en-US" altLang="x-none" b="1"/>
          </a:p>
          <a:p>
            <a:pPr eaLnBrk="1" hangingPunct="1">
              <a:lnSpc>
                <a:spcPct val="90000"/>
              </a:lnSpc>
            </a:pPr>
            <a:endParaRPr lang="en-US" altLang="x-none" sz="1400" b="1"/>
          </a:p>
        </p:txBody>
      </p:sp>
      <p:grpSp>
        <p:nvGrpSpPr>
          <p:cNvPr id="19459" name="Group 4"/>
          <p:cNvGrpSpPr>
            <a:grpSpLocks noChangeAspect="1"/>
          </p:cNvGrpSpPr>
          <p:nvPr/>
        </p:nvGrpSpPr>
        <p:grpSpPr bwMode="auto">
          <a:xfrm>
            <a:off x="2574132" y="1235075"/>
            <a:ext cx="7162800" cy="4724400"/>
            <a:chOff x="1440" y="264"/>
            <a:chExt cx="13392" cy="8820"/>
          </a:xfrm>
        </p:grpSpPr>
        <p:sp>
          <p:nvSpPr>
            <p:cNvPr id="19469" name="AutoShape 5"/>
            <p:cNvSpPr>
              <a:spLocks noChangeAspect="1" noChangeArrowheads="1" noTextEdit="1"/>
            </p:cNvSpPr>
            <p:nvPr/>
          </p:nvSpPr>
          <p:spPr bwMode="auto">
            <a:xfrm>
              <a:off x="1440" y="264"/>
              <a:ext cx="13392" cy="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0" name="Rectangle 6"/>
            <p:cNvSpPr>
              <a:spLocks noChangeArrowheads="1"/>
            </p:cNvSpPr>
            <p:nvPr/>
          </p:nvSpPr>
          <p:spPr bwMode="auto">
            <a:xfrm>
              <a:off x="7272" y="804"/>
              <a:ext cx="2160" cy="144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71" name="Rectangle 7"/>
            <p:cNvSpPr>
              <a:spLocks noChangeArrowheads="1"/>
            </p:cNvSpPr>
            <p:nvPr/>
          </p:nvSpPr>
          <p:spPr bwMode="auto">
            <a:xfrm>
              <a:off x="4392" y="804"/>
              <a:ext cx="2160" cy="144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72" name="Text Box 8"/>
            <p:cNvSpPr txBox="1">
              <a:spLocks noChangeArrowheads="1"/>
            </p:cNvSpPr>
            <p:nvPr/>
          </p:nvSpPr>
          <p:spPr bwMode="auto">
            <a:xfrm>
              <a:off x="4572" y="98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00" b="1">
                  <a:latin typeface="Verdana" charset="0"/>
                </a:rPr>
                <a:t>Where are we now?</a:t>
              </a:r>
              <a:endParaRPr lang="en-US" altLang="x-none" sz="1600"/>
            </a:p>
          </p:txBody>
        </p:sp>
        <p:sp>
          <p:nvSpPr>
            <p:cNvPr id="19473" name="Rectangle 9"/>
            <p:cNvSpPr>
              <a:spLocks noChangeArrowheads="1"/>
            </p:cNvSpPr>
            <p:nvPr/>
          </p:nvSpPr>
          <p:spPr bwMode="auto">
            <a:xfrm>
              <a:off x="4392" y="2961"/>
              <a:ext cx="2160" cy="126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74" name="Text Box 10"/>
            <p:cNvSpPr txBox="1">
              <a:spLocks noChangeArrowheads="1"/>
            </p:cNvSpPr>
            <p:nvPr/>
          </p:nvSpPr>
          <p:spPr bwMode="auto">
            <a:xfrm>
              <a:off x="7452" y="984"/>
              <a:ext cx="1800" cy="1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900" b="1">
                  <a:latin typeface="Verdana" charset="0"/>
                </a:rPr>
                <a:t>How will we get to where we want to be?</a:t>
              </a:r>
              <a:endParaRPr lang="en-US" altLang="x-none" sz="1600"/>
            </a:p>
          </p:txBody>
        </p:sp>
        <p:sp>
          <p:nvSpPr>
            <p:cNvPr id="19475" name="Text Box 11"/>
            <p:cNvSpPr txBox="1">
              <a:spLocks noChangeArrowheads="1"/>
            </p:cNvSpPr>
            <p:nvPr/>
          </p:nvSpPr>
          <p:spPr bwMode="auto">
            <a:xfrm>
              <a:off x="4572" y="314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900" b="1">
                  <a:latin typeface="Verdana" charset="0"/>
                </a:rPr>
                <a:t>Needs</a:t>
              </a:r>
              <a:endParaRPr lang="en-US" altLang="x-none" sz="1000"/>
            </a:p>
            <a:p>
              <a:pPr algn="ctr"/>
              <a:r>
                <a:rPr lang="en-US" altLang="x-none" sz="900" b="1">
                  <a:latin typeface="Verdana" charset="0"/>
                </a:rPr>
                <a:t>Assessment</a:t>
              </a:r>
              <a:endParaRPr lang="en-US" altLang="x-none" sz="1600"/>
            </a:p>
          </p:txBody>
        </p:sp>
        <p:sp>
          <p:nvSpPr>
            <p:cNvPr id="19476" name="Rectangle 12"/>
            <p:cNvSpPr>
              <a:spLocks noChangeArrowheads="1"/>
            </p:cNvSpPr>
            <p:nvPr/>
          </p:nvSpPr>
          <p:spPr bwMode="auto">
            <a:xfrm>
              <a:off x="4392" y="5121"/>
              <a:ext cx="2160" cy="126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77" name="Text Box 13"/>
            <p:cNvSpPr txBox="1">
              <a:spLocks noChangeArrowheads="1"/>
            </p:cNvSpPr>
            <p:nvPr/>
          </p:nvSpPr>
          <p:spPr bwMode="auto">
            <a:xfrm>
              <a:off x="4572" y="530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900" b="1">
                  <a:latin typeface="Verdana" charset="0"/>
                </a:rPr>
                <a:t>Defining Key</a:t>
              </a:r>
              <a:r>
                <a:rPr lang="en-US" altLang="x-none" sz="1000"/>
                <a:t> </a:t>
              </a:r>
              <a:r>
                <a:rPr lang="en-US" altLang="x-none" sz="900" b="1">
                  <a:latin typeface="Verdana" charset="0"/>
                </a:rPr>
                <a:t>Areas To Improve</a:t>
              </a:r>
              <a:endParaRPr lang="en-US" altLang="x-none" sz="1600"/>
            </a:p>
          </p:txBody>
        </p:sp>
        <p:sp>
          <p:nvSpPr>
            <p:cNvPr id="19478" name="Line 14"/>
            <p:cNvSpPr>
              <a:spLocks noChangeShapeType="1"/>
            </p:cNvSpPr>
            <p:nvPr/>
          </p:nvSpPr>
          <p:spPr bwMode="auto">
            <a:xfrm>
              <a:off x="5471" y="2244"/>
              <a:ext cx="1" cy="7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9" name="Line 15"/>
            <p:cNvSpPr>
              <a:spLocks noChangeShapeType="1"/>
            </p:cNvSpPr>
            <p:nvPr/>
          </p:nvSpPr>
          <p:spPr bwMode="auto">
            <a:xfrm>
              <a:off x="5471" y="4224"/>
              <a:ext cx="1"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0" name="Line 16"/>
            <p:cNvSpPr>
              <a:spLocks noChangeShapeType="1"/>
            </p:cNvSpPr>
            <p:nvPr/>
          </p:nvSpPr>
          <p:spPr bwMode="auto">
            <a:xfrm>
              <a:off x="2592" y="2244"/>
              <a:ext cx="1" cy="7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1" name="Line 17"/>
            <p:cNvSpPr>
              <a:spLocks noChangeShapeType="1"/>
            </p:cNvSpPr>
            <p:nvPr/>
          </p:nvSpPr>
          <p:spPr bwMode="auto">
            <a:xfrm>
              <a:off x="2592" y="4224"/>
              <a:ext cx="1"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2" name="Line 18"/>
            <p:cNvSpPr>
              <a:spLocks noChangeShapeType="1"/>
            </p:cNvSpPr>
            <p:nvPr/>
          </p:nvSpPr>
          <p:spPr bwMode="auto">
            <a:xfrm>
              <a:off x="3672" y="3503"/>
              <a:ext cx="72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3" name="Line 19"/>
            <p:cNvSpPr>
              <a:spLocks noChangeShapeType="1"/>
            </p:cNvSpPr>
            <p:nvPr/>
          </p:nvSpPr>
          <p:spPr bwMode="auto">
            <a:xfrm>
              <a:off x="6552" y="3503"/>
              <a:ext cx="72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4" name="Line 20"/>
            <p:cNvSpPr>
              <a:spLocks noChangeShapeType="1"/>
            </p:cNvSpPr>
            <p:nvPr/>
          </p:nvSpPr>
          <p:spPr bwMode="auto">
            <a:xfrm>
              <a:off x="9432" y="3503"/>
              <a:ext cx="72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85" name="Rectangle 21"/>
            <p:cNvSpPr>
              <a:spLocks noChangeArrowheads="1"/>
            </p:cNvSpPr>
            <p:nvPr/>
          </p:nvSpPr>
          <p:spPr bwMode="auto">
            <a:xfrm>
              <a:off x="7272" y="2964"/>
              <a:ext cx="2160" cy="126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86" name="Rectangle 22"/>
            <p:cNvSpPr>
              <a:spLocks noChangeArrowheads="1"/>
            </p:cNvSpPr>
            <p:nvPr/>
          </p:nvSpPr>
          <p:spPr bwMode="auto">
            <a:xfrm>
              <a:off x="7272" y="5124"/>
              <a:ext cx="2160" cy="126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87" name="Text Box 23"/>
            <p:cNvSpPr txBox="1">
              <a:spLocks noChangeArrowheads="1"/>
            </p:cNvSpPr>
            <p:nvPr/>
          </p:nvSpPr>
          <p:spPr bwMode="auto">
            <a:xfrm>
              <a:off x="7452" y="314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000" b="1">
                  <a:latin typeface="Verdana" charset="0"/>
                </a:rPr>
                <a:t>Goal Setting</a:t>
              </a:r>
              <a:endParaRPr lang="en-US" altLang="x-none" sz="1600"/>
            </a:p>
          </p:txBody>
        </p:sp>
        <p:sp>
          <p:nvSpPr>
            <p:cNvPr id="19488" name="Text Box 24"/>
            <p:cNvSpPr txBox="1">
              <a:spLocks noChangeArrowheads="1"/>
            </p:cNvSpPr>
            <p:nvPr/>
          </p:nvSpPr>
          <p:spPr bwMode="auto">
            <a:xfrm>
              <a:off x="7452" y="530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800" b="1">
                  <a:latin typeface="Verdana" charset="0"/>
                </a:rPr>
                <a:t>Gap Analysis</a:t>
              </a:r>
              <a:endParaRPr lang="en-US" altLang="x-none" sz="900"/>
            </a:p>
            <a:p>
              <a:pPr algn="ctr"/>
              <a:r>
                <a:rPr lang="en-US" altLang="x-none" sz="800" b="1">
                  <a:latin typeface="Verdana" charset="0"/>
                </a:rPr>
                <a:t>SMART Goals</a:t>
              </a:r>
            </a:p>
            <a:p>
              <a:pPr algn="ctr"/>
              <a:r>
                <a:rPr lang="en-US" altLang="x-none" sz="800" b="1">
                  <a:latin typeface="Verdana" charset="0"/>
                </a:rPr>
                <a:t>Strategies</a:t>
              </a:r>
              <a:endParaRPr lang="en-US" altLang="x-none" sz="1400"/>
            </a:p>
          </p:txBody>
        </p:sp>
        <p:sp>
          <p:nvSpPr>
            <p:cNvPr id="19489" name="Rectangle 25"/>
            <p:cNvSpPr>
              <a:spLocks noChangeArrowheads="1"/>
            </p:cNvSpPr>
            <p:nvPr/>
          </p:nvSpPr>
          <p:spPr bwMode="auto">
            <a:xfrm>
              <a:off x="1512" y="2964"/>
              <a:ext cx="2160" cy="126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90" name="Text Box 26"/>
            <p:cNvSpPr txBox="1">
              <a:spLocks noChangeArrowheads="1"/>
            </p:cNvSpPr>
            <p:nvPr/>
          </p:nvSpPr>
          <p:spPr bwMode="auto">
            <a:xfrm>
              <a:off x="1872" y="3144"/>
              <a:ext cx="144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000" b="1">
                  <a:latin typeface="Verdana" charset="0"/>
                </a:rPr>
                <a:t>Vision and</a:t>
              </a:r>
              <a:endParaRPr lang="en-US" altLang="x-none" sz="1000"/>
            </a:p>
            <a:p>
              <a:pPr algn="ctr"/>
              <a:r>
                <a:rPr lang="en-US" altLang="x-none" sz="1000" b="1">
                  <a:latin typeface="Verdana" charset="0"/>
                </a:rPr>
                <a:t>Mission</a:t>
              </a:r>
              <a:endParaRPr lang="en-US" altLang="x-none" sz="1600"/>
            </a:p>
          </p:txBody>
        </p:sp>
        <p:sp>
          <p:nvSpPr>
            <p:cNvPr id="19491" name="Rectangle 27"/>
            <p:cNvSpPr>
              <a:spLocks noChangeArrowheads="1"/>
            </p:cNvSpPr>
            <p:nvPr/>
          </p:nvSpPr>
          <p:spPr bwMode="auto">
            <a:xfrm>
              <a:off x="1512" y="5122"/>
              <a:ext cx="2160" cy="1262"/>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92" name="Rectangle 28"/>
            <p:cNvSpPr>
              <a:spLocks noChangeArrowheads="1"/>
            </p:cNvSpPr>
            <p:nvPr/>
          </p:nvSpPr>
          <p:spPr bwMode="auto">
            <a:xfrm>
              <a:off x="1512" y="720"/>
              <a:ext cx="2160" cy="1441"/>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93" name="Text Box 29"/>
            <p:cNvSpPr txBox="1">
              <a:spLocks noChangeArrowheads="1"/>
            </p:cNvSpPr>
            <p:nvPr/>
          </p:nvSpPr>
          <p:spPr bwMode="auto">
            <a:xfrm>
              <a:off x="1692" y="98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900" b="1">
                  <a:latin typeface="Verdana" charset="0"/>
                </a:rPr>
                <a:t>Where do we want to be?</a:t>
              </a:r>
              <a:endParaRPr lang="en-US" altLang="x-none" sz="1400"/>
            </a:p>
          </p:txBody>
        </p:sp>
        <p:sp>
          <p:nvSpPr>
            <p:cNvPr id="19494" name="Rectangle 30"/>
            <p:cNvSpPr>
              <a:spLocks noChangeArrowheads="1"/>
            </p:cNvSpPr>
            <p:nvPr/>
          </p:nvSpPr>
          <p:spPr bwMode="auto">
            <a:xfrm>
              <a:off x="10152" y="2964"/>
              <a:ext cx="2160" cy="126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95" name="Rectangle 31"/>
            <p:cNvSpPr>
              <a:spLocks noChangeArrowheads="1"/>
            </p:cNvSpPr>
            <p:nvPr/>
          </p:nvSpPr>
          <p:spPr bwMode="auto">
            <a:xfrm>
              <a:off x="10152" y="5124"/>
              <a:ext cx="2160" cy="126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496" name="Text Box 32"/>
            <p:cNvSpPr txBox="1">
              <a:spLocks noChangeArrowheads="1"/>
            </p:cNvSpPr>
            <p:nvPr/>
          </p:nvSpPr>
          <p:spPr bwMode="auto">
            <a:xfrm>
              <a:off x="10332" y="314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000" b="1">
                  <a:latin typeface="Verdana" charset="0"/>
                </a:rPr>
                <a:t>Action</a:t>
              </a:r>
              <a:endParaRPr lang="en-US" altLang="x-none" sz="1000"/>
            </a:p>
            <a:p>
              <a:pPr algn="ctr"/>
              <a:r>
                <a:rPr lang="en-US" altLang="x-none" sz="1000" b="1">
                  <a:latin typeface="Verdana" charset="0"/>
                </a:rPr>
                <a:t>Planning</a:t>
              </a:r>
              <a:endParaRPr lang="en-US" altLang="x-none" sz="1600"/>
            </a:p>
          </p:txBody>
        </p:sp>
        <p:sp>
          <p:nvSpPr>
            <p:cNvPr id="19497" name="Text Box 33"/>
            <p:cNvSpPr txBox="1">
              <a:spLocks noChangeArrowheads="1"/>
            </p:cNvSpPr>
            <p:nvPr/>
          </p:nvSpPr>
          <p:spPr bwMode="auto">
            <a:xfrm>
              <a:off x="10152" y="7284"/>
              <a:ext cx="198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000" b="1">
                  <a:latin typeface="Verdana" charset="0"/>
                </a:rPr>
                <a:t>Implement</a:t>
              </a:r>
              <a:endParaRPr lang="en-US" altLang="x-none" sz="1000"/>
            </a:p>
            <a:p>
              <a:pPr algn="ctr"/>
              <a:r>
                <a:rPr lang="en-US" altLang="x-none" sz="1000" b="1">
                  <a:latin typeface="Verdana" charset="0"/>
                </a:rPr>
                <a:t>Strategies</a:t>
              </a:r>
              <a:endParaRPr lang="en-US" altLang="x-none" sz="1600"/>
            </a:p>
          </p:txBody>
        </p:sp>
        <p:sp>
          <p:nvSpPr>
            <p:cNvPr id="19498" name="Line 34"/>
            <p:cNvSpPr>
              <a:spLocks noChangeShapeType="1"/>
            </p:cNvSpPr>
            <p:nvPr/>
          </p:nvSpPr>
          <p:spPr bwMode="auto">
            <a:xfrm>
              <a:off x="8351" y="4224"/>
              <a:ext cx="1"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99" name="Line 35"/>
            <p:cNvSpPr>
              <a:spLocks noChangeShapeType="1"/>
            </p:cNvSpPr>
            <p:nvPr/>
          </p:nvSpPr>
          <p:spPr bwMode="auto">
            <a:xfrm>
              <a:off x="11231" y="4224"/>
              <a:ext cx="1"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00" name="Line 36"/>
            <p:cNvSpPr>
              <a:spLocks noChangeShapeType="1"/>
            </p:cNvSpPr>
            <p:nvPr/>
          </p:nvSpPr>
          <p:spPr bwMode="auto">
            <a:xfrm>
              <a:off x="8352" y="6384"/>
              <a:ext cx="1"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01" name="Line 37"/>
            <p:cNvSpPr>
              <a:spLocks noChangeShapeType="1"/>
            </p:cNvSpPr>
            <p:nvPr/>
          </p:nvSpPr>
          <p:spPr bwMode="auto">
            <a:xfrm>
              <a:off x="11232" y="6384"/>
              <a:ext cx="1"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02" name="Text Box 38"/>
            <p:cNvSpPr txBox="1">
              <a:spLocks noChangeArrowheads="1"/>
            </p:cNvSpPr>
            <p:nvPr/>
          </p:nvSpPr>
          <p:spPr bwMode="auto">
            <a:xfrm>
              <a:off x="10332" y="7284"/>
              <a:ext cx="1800" cy="9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900" b="1">
                  <a:latin typeface="Verdana" charset="0"/>
                </a:rPr>
                <a:t>Implement</a:t>
              </a:r>
              <a:endParaRPr lang="en-US" altLang="x-none" sz="900"/>
            </a:p>
            <a:p>
              <a:pPr algn="ctr"/>
              <a:r>
                <a:rPr lang="en-US" altLang="x-none" sz="900" b="1">
                  <a:latin typeface="Verdana" charset="0"/>
                </a:rPr>
                <a:t>Strategies</a:t>
              </a:r>
              <a:endParaRPr lang="en-US" altLang="x-none" sz="1400"/>
            </a:p>
          </p:txBody>
        </p:sp>
        <p:sp>
          <p:nvSpPr>
            <p:cNvPr id="19503" name="Text Box 39"/>
            <p:cNvSpPr txBox="1">
              <a:spLocks noChangeArrowheads="1"/>
            </p:cNvSpPr>
            <p:nvPr/>
          </p:nvSpPr>
          <p:spPr bwMode="auto">
            <a:xfrm>
              <a:off x="10332" y="530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800" b="1">
                  <a:latin typeface="Verdana" charset="0"/>
                </a:rPr>
                <a:t>Best Practice</a:t>
              </a:r>
              <a:endParaRPr lang="en-US" altLang="x-none" sz="900"/>
            </a:p>
            <a:p>
              <a:pPr algn="ctr"/>
              <a:r>
                <a:rPr lang="en-US" altLang="x-none" sz="800" b="1">
                  <a:latin typeface="Verdana" charset="0"/>
                </a:rPr>
                <a:t>Staff Development</a:t>
              </a:r>
              <a:endParaRPr lang="en-US" altLang="x-none" sz="900"/>
            </a:p>
            <a:p>
              <a:endParaRPr lang="en-US" altLang="x-none" sz="1400"/>
            </a:p>
          </p:txBody>
        </p:sp>
        <p:sp>
          <p:nvSpPr>
            <p:cNvPr id="19504" name="Rectangle 40"/>
            <p:cNvSpPr>
              <a:spLocks noChangeArrowheads="1"/>
            </p:cNvSpPr>
            <p:nvPr/>
          </p:nvSpPr>
          <p:spPr bwMode="auto">
            <a:xfrm>
              <a:off x="7272" y="7284"/>
              <a:ext cx="2160" cy="91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505" name="Text Box 41"/>
            <p:cNvSpPr txBox="1">
              <a:spLocks noChangeArrowheads="1"/>
            </p:cNvSpPr>
            <p:nvPr/>
          </p:nvSpPr>
          <p:spPr bwMode="auto">
            <a:xfrm>
              <a:off x="7452" y="7284"/>
              <a:ext cx="180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000" b="1">
                  <a:latin typeface="Verdana" charset="0"/>
                </a:rPr>
                <a:t>Review and Revise</a:t>
              </a:r>
              <a:endParaRPr lang="en-US" altLang="x-none" sz="1600"/>
            </a:p>
          </p:txBody>
        </p:sp>
        <p:sp>
          <p:nvSpPr>
            <p:cNvPr id="19506" name="Line 42"/>
            <p:cNvSpPr>
              <a:spLocks noChangeShapeType="1"/>
            </p:cNvSpPr>
            <p:nvPr/>
          </p:nvSpPr>
          <p:spPr bwMode="auto">
            <a:xfrm>
              <a:off x="8352" y="2244"/>
              <a:ext cx="1" cy="7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07" name="Line 43"/>
            <p:cNvSpPr>
              <a:spLocks noChangeShapeType="1"/>
            </p:cNvSpPr>
            <p:nvPr/>
          </p:nvSpPr>
          <p:spPr bwMode="auto">
            <a:xfrm>
              <a:off x="13751" y="2244"/>
              <a:ext cx="1" cy="7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08" name="Text Box 44"/>
            <p:cNvSpPr txBox="1">
              <a:spLocks noChangeArrowheads="1"/>
            </p:cNvSpPr>
            <p:nvPr/>
          </p:nvSpPr>
          <p:spPr bwMode="auto">
            <a:xfrm>
              <a:off x="12672" y="2964"/>
              <a:ext cx="2160" cy="126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1000" b="1">
                  <a:latin typeface="Verdana" charset="0"/>
                </a:rPr>
                <a:t>Monitor</a:t>
              </a:r>
              <a:endParaRPr lang="en-US" altLang="x-none" sz="1000"/>
            </a:p>
            <a:p>
              <a:pPr algn="ctr"/>
              <a:r>
                <a:rPr lang="en-US" altLang="x-none" sz="1000" b="1">
                  <a:latin typeface="Verdana" charset="0"/>
                </a:rPr>
                <a:t>Adjust</a:t>
              </a:r>
              <a:endParaRPr lang="en-US" altLang="x-none" sz="1000"/>
            </a:p>
            <a:p>
              <a:pPr algn="ctr"/>
              <a:r>
                <a:rPr lang="en-US" altLang="x-none" sz="1000" b="1">
                  <a:latin typeface="Verdana" charset="0"/>
                </a:rPr>
                <a:t>Improve</a:t>
              </a:r>
              <a:endParaRPr lang="en-US" altLang="x-none" sz="1600"/>
            </a:p>
          </p:txBody>
        </p:sp>
        <p:sp>
          <p:nvSpPr>
            <p:cNvPr id="19509" name="Rectangle 45"/>
            <p:cNvSpPr>
              <a:spLocks noChangeArrowheads="1"/>
            </p:cNvSpPr>
            <p:nvPr/>
          </p:nvSpPr>
          <p:spPr bwMode="auto">
            <a:xfrm>
              <a:off x="12672" y="801"/>
              <a:ext cx="2160" cy="144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510" name="Text Box 46"/>
            <p:cNvSpPr txBox="1">
              <a:spLocks noChangeArrowheads="1"/>
            </p:cNvSpPr>
            <p:nvPr/>
          </p:nvSpPr>
          <p:spPr bwMode="auto">
            <a:xfrm>
              <a:off x="12852" y="984"/>
              <a:ext cx="1800" cy="1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000" b="1">
                  <a:latin typeface="Verdana" charset="0"/>
                </a:rPr>
                <a:t>What </a:t>
              </a:r>
            </a:p>
            <a:p>
              <a:pPr eaLnBrk="1" hangingPunct="1"/>
              <a:r>
                <a:rPr lang="en-US" altLang="x-none" sz="1000" b="1">
                  <a:latin typeface="Verdana" charset="0"/>
                </a:rPr>
                <a:t>are we learning?</a:t>
              </a:r>
              <a:endParaRPr lang="en-US" altLang="x-none" sz="1600"/>
            </a:p>
          </p:txBody>
        </p:sp>
        <p:sp>
          <p:nvSpPr>
            <p:cNvPr id="19511" name="Rectangle 47"/>
            <p:cNvSpPr>
              <a:spLocks noChangeArrowheads="1"/>
            </p:cNvSpPr>
            <p:nvPr/>
          </p:nvSpPr>
          <p:spPr bwMode="auto">
            <a:xfrm>
              <a:off x="12672" y="5121"/>
              <a:ext cx="2160" cy="1263"/>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a:p>
          </p:txBody>
        </p:sp>
        <p:sp>
          <p:nvSpPr>
            <p:cNvPr id="19512" name="Line 48"/>
            <p:cNvSpPr>
              <a:spLocks noChangeShapeType="1"/>
            </p:cNvSpPr>
            <p:nvPr/>
          </p:nvSpPr>
          <p:spPr bwMode="auto">
            <a:xfrm>
              <a:off x="13751" y="4224"/>
              <a:ext cx="1" cy="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13" name="Text Box 49"/>
            <p:cNvSpPr txBox="1">
              <a:spLocks noChangeArrowheads="1"/>
            </p:cNvSpPr>
            <p:nvPr/>
          </p:nvSpPr>
          <p:spPr bwMode="auto">
            <a:xfrm>
              <a:off x="12852" y="5304"/>
              <a:ext cx="180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900" b="1">
                  <a:latin typeface="Verdana" charset="0"/>
                </a:rPr>
                <a:t>Adjust</a:t>
              </a:r>
              <a:endParaRPr lang="en-US" altLang="x-none" sz="900"/>
            </a:p>
            <a:p>
              <a:r>
                <a:rPr lang="en-US" altLang="x-none" sz="900" b="1">
                  <a:latin typeface="Verdana" charset="0"/>
                </a:rPr>
                <a:t>Structures &amp;Processes</a:t>
              </a:r>
              <a:endParaRPr lang="en-US" altLang="x-none" sz="1400"/>
            </a:p>
          </p:txBody>
        </p:sp>
        <p:sp>
          <p:nvSpPr>
            <p:cNvPr id="19514" name="Line 50"/>
            <p:cNvSpPr>
              <a:spLocks noChangeShapeType="1"/>
            </p:cNvSpPr>
            <p:nvPr/>
          </p:nvSpPr>
          <p:spPr bwMode="auto">
            <a:xfrm flipV="1">
              <a:off x="8352" y="8184"/>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515" name="Line 51"/>
            <p:cNvSpPr>
              <a:spLocks noChangeShapeType="1"/>
            </p:cNvSpPr>
            <p:nvPr/>
          </p:nvSpPr>
          <p:spPr bwMode="auto">
            <a:xfrm>
              <a:off x="8352" y="8544"/>
              <a:ext cx="5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6" name="Line 52"/>
            <p:cNvSpPr>
              <a:spLocks noChangeShapeType="1"/>
            </p:cNvSpPr>
            <p:nvPr/>
          </p:nvSpPr>
          <p:spPr bwMode="auto">
            <a:xfrm>
              <a:off x="13752" y="6384"/>
              <a:ext cx="0" cy="2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7" name="Text Box 53"/>
            <p:cNvSpPr txBox="1">
              <a:spLocks noChangeArrowheads="1"/>
            </p:cNvSpPr>
            <p:nvPr/>
          </p:nvSpPr>
          <p:spPr bwMode="auto">
            <a:xfrm>
              <a:off x="1692" y="5304"/>
              <a:ext cx="180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900" b="1">
                  <a:latin typeface="Verdana" charset="0"/>
                </a:rPr>
                <a:t>Stakeholder</a:t>
              </a:r>
              <a:r>
                <a:rPr lang="en-US" altLang="x-none" sz="900"/>
                <a:t> </a:t>
              </a:r>
              <a:r>
                <a:rPr lang="en-US" altLang="x-none" sz="900" b="1">
                  <a:latin typeface="Verdana" charset="0"/>
                </a:rPr>
                <a:t>Input/ Impacts</a:t>
              </a:r>
              <a:endParaRPr lang="en-US" altLang="x-none" sz="1400"/>
            </a:p>
          </p:txBody>
        </p:sp>
      </p:grpSp>
      <p:sp>
        <p:nvSpPr>
          <p:cNvPr id="19460" name="Text Box 54"/>
          <p:cNvSpPr txBox="1">
            <a:spLocks noChangeArrowheads="1"/>
          </p:cNvSpPr>
          <p:nvPr/>
        </p:nvSpPr>
        <p:spPr bwMode="auto">
          <a:xfrm>
            <a:off x="3085071" y="465680"/>
            <a:ext cx="5490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3200" b="1" dirty="0"/>
              <a:t>Strategic Planning Process</a:t>
            </a:r>
          </a:p>
        </p:txBody>
      </p:sp>
      <p:sp>
        <p:nvSpPr>
          <p:cNvPr id="19461" name="Line 55"/>
          <p:cNvSpPr>
            <a:spLocks noChangeShapeType="1"/>
          </p:cNvSpPr>
          <p:nvPr/>
        </p:nvSpPr>
        <p:spPr bwMode="auto">
          <a:xfrm>
            <a:off x="8305800" y="3048000"/>
            <a:ext cx="228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2" name="Line 56"/>
          <p:cNvSpPr>
            <a:spLocks noChangeShapeType="1"/>
          </p:cNvSpPr>
          <p:nvPr/>
        </p:nvSpPr>
        <p:spPr bwMode="auto">
          <a:xfrm>
            <a:off x="9296400" y="4495800"/>
            <a:ext cx="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3" name="Line 57"/>
          <p:cNvSpPr>
            <a:spLocks noChangeShapeType="1"/>
          </p:cNvSpPr>
          <p:nvPr/>
        </p:nvSpPr>
        <p:spPr bwMode="auto">
          <a:xfrm flipH="1">
            <a:off x="3124200" y="5867400"/>
            <a:ext cx="617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4" name="Line 58"/>
          <p:cNvSpPr>
            <a:spLocks noChangeShapeType="1"/>
          </p:cNvSpPr>
          <p:nvPr/>
        </p:nvSpPr>
        <p:spPr bwMode="auto">
          <a:xfrm flipV="1">
            <a:off x="3124200" y="4495800"/>
            <a:ext cx="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5" name="Text Box 59"/>
          <p:cNvSpPr txBox="1">
            <a:spLocks noChangeArrowheads="1"/>
          </p:cNvSpPr>
          <p:nvPr/>
        </p:nvSpPr>
        <p:spPr bwMode="auto">
          <a:xfrm>
            <a:off x="7010400" y="5599176"/>
            <a:ext cx="1739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400" b="1"/>
              <a:t>Annual- Formative</a:t>
            </a:r>
          </a:p>
        </p:txBody>
      </p:sp>
      <p:sp>
        <p:nvSpPr>
          <p:cNvPr id="19466" name="Text Box 60"/>
          <p:cNvSpPr txBox="1">
            <a:spLocks noChangeArrowheads="1"/>
          </p:cNvSpPr>
          <p:nvPr/>
        </p:nvSpPr>
        <p:spPr bwMode="auto">
          <a:xfrm>
            <a:off x="5257800" y="6013704"/>
            <a:ext cx="2097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400" b="1"/>
              <a:t>Multi-Year: Summative</a:t>
            </a:r>
          </a:p>
        </p:txBody>
      </p:sp>
      <p:pic>
        <p:nvPicPr>
          <p:cNvPr id="384061" name="Picture 61" descr="MCj043158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3788" y="1752600"/>
            <a:ext cx="32750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549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4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reeform: Shap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5" descr="images-10.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3088" y="2589680"/>
            <a:ext cx="5170711" cy="317088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Freeform: Shape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3" name="Title 1"/>
          <p:cNvSpPr>
            <a:spLocks noGrp="1"/>
          </p:cNvSpPr>
          <p:nvPr>
            <p:ph type="title"/>
          </p:nvPr>
        </p:nvSpPr>
        <p:spPr bwMode="auto">
          <a:xfrm>
            <a:off x="838200" y="365126"/>
            <a:ext cx="5340605" cy="114617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n-US" altLang="x-none" b="1" dirty="0">
                <a:ea typeface="ＭＳ Ｐゴシック" charset="-128"/>
              </a:rPr>
              <a:t>Review of Current Plan</a:t>
            </a:r>
          </a:p>
        </p:txBody>
      </p:sp>
      <p:sp>
        <p:nvSpPr>
          <p:cNvPr id="33794" name="Content Placeholder 2"/>
          <p:cNvSpPr>
            <a:spLocks noGrp="1"/>
          </p:cNvSpPr>
          <p:nvPr>
            <p:ph idx="1"/>
          </p:nvPr>
        </p:nvSpPr>
        <p:spPr>
          <a:xfrm>
            <a:off x="203204" y="1876430"/>
            <a:ext cx="4107542" cy="4713056"/>
          </a:xfrm>
        </p:spPr>
        <p:txBody>
          <a:bodyPr anchor="ctr">
            <a:normAutofit/>
          </a:bodyPr>
          <a:lstStyle/>
          <a:p>
            <a:r>
              <a:rPr lang="en-US" altLang="x-none" sz="4000" dirty="0">
                <a:solidFill>
                  <a:schemeClr val="bg1"/>
                </a:solidFill>
                <a:ea typeface="ＭＳ Ｐゴシック" charset="-128"/>
              </a:rPr>
              <a:t>Hear about the Current Plan</a:t>
            </a:r>
          </a:p>
          <a:p>
            <a:r>
              <a:rPr lang="en-US" altLang="x-none" sz="4000" dirty="0">
                <a:solidFill>
                  <a:schemeClr val="bg1"/>
                </a:solidFill>
                <a:ea typeface="ＭＳ Ｐゴシック" charset="-128"/>
              </a:rPr>
              <a:t>It is a living plan?</a:t>
            </a:r>
          </a:p>
          <a:p>
            <a:r>
              <a:rPr lang="en-US" altLang="x-none" sz="4000" dirty="0">
                <a:solidFill>
                  <a:schemeClr val="bg1"/>
                </a:solidFill>
                <a:ea typeface="ＭＳ Ｐゴシック" charset="-128"/>
              </a:rPr>
              <a:t>Are there parts of it on which we can build a new plan?</a:t>
            </a:r>
          </a:p>
        </p:txBody>
      </p:sp>
    </p:spTree>
    <p:extLst>
      <p:ext uri="{BB962C8B-B14F-4D97-AF65-F5344CB8AC3E}">
        <p14:creationId xmlns:p14="http://schemas.microsoft.com/office/powerpoint/2010/main" val="4222111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Top Corners Rounded 135">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465" name="Title 1"/>
          <p:cNvSpPr>
            <a:spLocks noGrp="1"/>
          </p:cNvSpPr>
          <p:nvPr>
            <p:ph type="title"/>
          </p:nvPr>
        </p:nvSpPr>
        <p:spPr bwMode="auto">
          <a:xfrm>
            <a:off x="7830255" y="1122363"/>
            <a:ext cx="3971220" cy="324938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r>
              <a:rPr lang="en-US" altLang="x-none" sz="4200" b="1" i="1">
                <a:solidFill>
                  <a:srgbClr val="FFFFFF"/>
                </a:solidFill>
              </a:rPr>
              <a:t>Examine the Strategic Plan of another district.   What makes this a SMART Plan?</a:t>
            </a:r>
            <a:endParaRPr lang="en-US" altLang="x-none" sz="4200">
              <a:solidFill>
                <a:srgbClr val="FFFFFF"/>
              </a:solidFill>
            </a:endParaRPr>
          </a:p>
        </p:txBody>
      </p:sp>
      <p:sp>
        <p:nvSpPr>
          <p:cNvPr id="138" name="Round Single Corner Rectangle 24">
            <a:extLst>
              <a:ext uri="{FF2B5EF4-FFF2-40B4-BE49-F238E27FC236}">
                <a16:creationId xmlns:a16="http://schemas.microsoft.com/office/drawing/2014/main" id="{E8D8FD72-DBC9-4595-9B24-DCD3B0EC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11284" y="635058"/>
            <a:ext cx="2657864" cy="2657864"/>
          </a:xfrm>
          <a:prstGeom prst="round1Rect">
            <a:avLst>
              <a:gd name="adj" fmla="val 11295"/>
            </a:avLst>
          </a:prstGeom>
          <a:solidFill>
            <a:srgbClr val="FFFFFF"/>
          </a:solidFill>
          <a:ln w="57150">
            <a:solidFill>
              <a:srgbClr val="8155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467" name="Picture 8" descr="MR900441902-1.JPG"/>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052598" y="776372"/>
            <a:ext cx="2375236" cy="23752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Round Single Corner Rectangle 22">
            <a:extLst>
              <a:ext uri="{FF2B5EF4-FFF2-40B4-BE49-F238E27FC236}">
                <a16:creationId xmlns:a16="http://schemas.microsoft.com/office/drawing/2014/main" id="{FD6B835C-7DDD-47D9-B6A9-26B4F84DA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533" y="1300271"/>
            <a:ext cx="1992651" cy="1992652"/>
          </a:xfrm>
          <a:prstGeom prst="round1Rect">
            <a:avLst>
              <a:gd name="adj" fmla="val 11295"/>
            </a:avLst>
          </a:prstGeom>
          <a:solidFill>
            <a:srgbClr val="815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ound Single Corner Rectangle 23">
            <a:extLst>
              <a:ext uri="{FF2B5EF4-FFF2-40B4-BE49-F238E27FC236}">
                <a16:creationId xmlns:a16="http://schemas.microsoft.com/office/drawing/2014/main" id="{EFA427F0-C6DC-4FA1-8C54-1D6B0623D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7904" y="3438135"/>
            <a:ext cx="2281244" cy="2281245"/>
          </a:xfrm>
          <a:prstGeom prst="round1Rect">
            <a:avLst>
              <a:gd name="adj" fmla="val 11295"/>
            </a:avLst>
          </a:prstGeom>
          <a:solidFill>
            <a:srgbClr val="815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ound Single Corner Rectangle 25">
            <a:extLst>
              <a:ext uri="{FF2B5EF4-FFF2-40B4-BE49-F238E27FC236}">
                <a16:creationId xmlns:a16="http://schemas.microsoft.com/office/drawing/2014/main" id="{255D5DA3-59CF-4FD2-8674-8B722A343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17533" y="3438135"/>
            <a:ext cx="2657864" cy="2657864"/>
          </a:xfrm>
          <a:prstGeom prst="round1Rect">
            <a:avLst>
              <a:gd name="adj" fmla="val 11295"/>
            </a:avLst>
          </a:prstGeom>
          <a:solidFill>
            <a:srgbClr val="FFFFFF"/>
          </a:solidFill>
          <a:ln w="57150">
            <a:solidFill>
              <a:srgbClr val="81554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412" y="3657600"/>
            <a:ext cx="2401670" cy="2232837"/>
          </a:xfrm>
          <a:prstGeom prst="rect">
            <a:avLst/>
          </a:prstGeom>
        </p:spPr>
      </p:pic>
      <p:sp>
        <p:nvSpPr>
          <p:cNvPr id="146" name="Rectangle: Top Corners Rounded 145">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8" name="Straight Connector 147">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05773" y="454331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
        <p:nvSpPr>
          <p:cNvPr id="62466" name="Slide Number Placeholder 4"/>
          <p:cNvSpPr>
            <a:spLocks noGrp="1"/>
          </p:cNvSpPr>
          <p:nvPr>
            <p:ph type="sldNum" sz="quarter" idx="12"/>
          </p:nvPr>
        </p:nvSpPr>
        <p:spPr>
          <a:xfrm>
            <a:off x="10614954" y="6356350"/>
            <a:ext cx="73884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Aft>
                <a:spcPts val="600"/>
              </a:spcAft>
            </a:pPr>
            <a:fld id="{291F55CE-47D5-9C4D-A3DC-EF5B00E65382}" type="slidenum">
              <a:rPr lang="en-US" altLang="x-none" sz="1200">
                <a:solidFill>
                  <a:prstClr val="black">
                    <a:tint val="75000"/>
                  </a:prstClr>
                </a:solidFill>
                <a:latin typeface="+mn-lt"/>
                <a:ea typeface="+mn-ea"/>
              </a:rPr>
              <a:pPr eaLnBrk="1" hangingPunct="1">
                <a:spcAft>
                  <a:spcPts val="600"/>
                </a:spcAft>
              </a:pPr>
              <a:t>51</a:t>
            </a:fld>
            <a:endParaRPr lang="en-US" altLang="x-none" sz="1200">
              <a:solidFill>
                <a:prstClr val="black">
                  <a:tint val="75000"/>
                </a:prstClr>
              </a:solidFill>
              <a:latin typeface="+mn-lt"/>
              <a:ea typeface="+mn-ea"/>
            </a:endParaRPr>
          </a:p>
        </p:txBody>
      </p:sp>
    </p:spTree>
    <p:extLst>
      <p:ext uri="{BB962C8B-B14F-4D97-AF65-F5344CB8AC3E}">
        <p14:creationId xmlns:p14="http://schemas.microsoft.com/office/powerpoint/2010/main" val="1060455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44D7AA-B41C-DE48-8F0A-5989750AD551}"/>
              </a:ext>
            </a:extLst>
          </p:cNvPr>
          <p:cNvPicPr>
            <a:picLocks noChangeAspect="1"/>
          </p:cNvPicPr>
          <p:nvPr/>
        </p:nvPicPr>
        <p:blipFill>
          <a:blip r:embed="rId2"/>
          <a:stretch>
            <a:fillRect/>
          </a:stretch>
        </p:blipFill>
        <p:spPr>
          <a:xfrm>
            <a:off x="0" y="0"/>
            <a:ext cx="5446643" cy="6858000"/>
          </a:xfrm>
          <a:prstGeom prst="rect">
            <a:avLst/>
          </a:prstGeom>
        </p:spPr>
      </p:pic>
      <p:pic>
        <p:nvPicPr>
          <p:cNvPr id="6" name="Picture 5">
            <a:extLst>
              <a:ext uri="{FF2B5EF4-FFF2-40B4-BE49-F238E27FC236}">
                <a16:creationId xmlns:a16="http://schemas.microsoft.com/office/drawing/2014/main" id="{C2FA5858-A781-F04A-97D4-B035D6109F35}"/>
              </a:ext>
            </a:extLst>
          </p:cNvPr>
          <p:cNvPicPr>
            <a:picLocks noChangeAspect="1"/>
          </p:cNvPicPr>
          <p:nvPr/>
        </p:nvPicPr>
        <p:blipFill>
          <a:blip r:embed="rId3"/>
          <a:stretch>
            <a:fillRect/>
          </a:stretch>
        </p:blipFill>
        <p:spPr>
          <a:xfrm>
            <a:off x="5625548" y="0"/>
            <a:ext cx="6566452" cy="6858000"/>
          </a:xfrm>
          <a:prstGeom prst="rect">
            <a:avLst/>
          </a:prstGeom>
        </p:spPr>
      </p:pic>
    </p:spTree>
    <p:extLst>
      <p:ext uri="{BB962C8B-B14F-4D97-AF65-F5344CB8AC3E}">
        <p14:creationId xmlns:p14="http://schemas.microsoft.com/office/powerpoint/2010/main" val="2812955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7395C3-814E-F54A-9933-86945FD34177}"/>
              </a:ext>
            </a:extLst>
          </p:cNvPr>
          <p:cNvPicPr>
            <a:picLocks noChangeAspect="1"/>
          </p:cNvPicPr>
          <p:nvPr/>
        </p:nvPicPr>
        <p:blipFill>
          <a:blip r:embed="rId2"/>
          <a:stretch>
            <a:fillRect/>
          </a:stretch>
        </p:blipFill>
        <p:spPr>
          <a:xfrm>
            <a:off x="0" y="0"/>
            <a:ext cx="5625548" cy="6858000"/>
          </a:xfrm>
          <a:prstGeom prst="rect">
            <a:avLst/>
          </a:prstGeom>
        </p:spPr>
      </p:pic>
      <p:pic>
        <p:nvPicPr>
          <p:cNvPr id="4" name="Picture 3">
            <a:extLst>
              <a:ext uri="{FF2B5EF4-FFF2-40B4-BE49-F238E27FC236}">
                <a16:creationId xmlns:a16="http://schemas.microsoft.com/office/drawing/2014/main" id="{C551FC02-9181-CF44-B307-8786EE299B97}"/>
              </a:ext>
            </a:extLst>
          </p:cNvPr>
          <p:cNvPicPr>
            <a:picLocks noChangeAspect="1"/>
          </p:cNvPicPr>
          <p:nvPr/>
        </p:nvPicPr>
        <p:blipFill>
          <a:blip r:embed="rId3"/>
          <a:stretch>
            <a:fillRect/>
          </a:stretch>
        </p:blipFill>
        <p:spPr>
          <a:xfrm>
            <a:off x="5625548" y="0"/>
            <a:ext cx="6566452" cy="6858000"/>
          </a:xfrm>
          <a:prstGeom prst="rect">
            <a:avLst/>
          </a:prstGeom>
        </p:spPr>
      </p:pic>
    </p:spTree>
    <p:extLst>
      <p:ext uri="{BB962C8B-B14F-4D97-AF65-F5344CB8AC3E}">
        <p14:creationId xmlns:p14="http://schemas.microsoft.com/office/powerpoint/2010/main" val="2092657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BF184F-BFB8-B646-9E6D-266539E52428}"/>
              </a:ext>
            </a:extLst>
          </p:cNvPr>
          <p:cNvPicPr>
            <a:picLocks noChangeAspect="1"/>
          </p:cNvPicPr>
          <p:nvPr/>
        </p:nvPicPr>
        <p:blipFill>
          <a:blip r:embed="rId2"/>
          <a:stretch>
            <a:fillRect/>
          </a:stretch>
        </p:blipFill>
        <p:spPr>
          <a:xfrm>
            <a:off x="139148" y="0"/>
            <a:ext cx="5247861" cy="6858000"/>
          </a:xfrm>
          <a:prstGeom prst="rect">
            <a:avLst/>
          </a:prstGeom>
        </p:spPr>
      </p:pic>
      <p:pic>
        <p:nvPicPr>
          <p:cNvPr id="4" name="Picture 3">
            <a:extLst>
              <a:ext uri="{FF2B5EF4-FFF2-40B4-BE49-F238E27FC236}">
                <a16:creationId xmlns:a16="http://schemas.microsoft.com/office/drawing/2014/main" id="{FAB67FB7-02BB-934F-86E8-B90BD26D4C65}"/>
              </a:ext>
            </a:extLst>
          </p:cNvPr>
          <p:cNvPicPr>
            <a:picLocks noChangeAspect="1"/>
          </p:cNvPicPr>
          <p:nvPr/>
        </p:nvPicPr>
        <p:blipFill>
          <a:blip r:embed="rId3"/>
          <a:stretch>
            <a:fillRect/>
          </a:stretch>
        </p:blipFill>
        <p:spPr>
          <a:xfrm>
            <a:off x="5864087" y="0"/>
            <a:ext cx="6182138" cy="6858000"/>
          </a:xfrm>
          <a:prstGeom prst="rect">
            <a:avLst/>
          </a:prstGeom>
        </p:spPr>
      </p:pic>
    </p:spTree>
    <p:extLst>
      <p:ext uri="{BB962C8B-B14F-4D97-AF65-F5344CB8AC3E}">
        <p14:creationId xmlns:p14="http://schemas.microsoft.com/office/powerpoint/2010/main" val="716619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17B08-4EC2-1A47-9AF7-C4BB1AA52A4A}"/>
              </a:ext>
            </a:extLst>
          </p:cNvPr>
          <p:cNvPicPr>
            <a:picLocks noChangeAspect="1"/>
          </p:cNvPicPr>
          <p:nvPr/>
        </p:nvPicPr>
        <p:blipFill>
          <a:blip r:embed="rId2"/>
          <a:stretch>
            <a:fillRect/>
          </a:stretch>
        </p:blipFill>
        <p:spPr>
          <a:xfrm>
            <a:off x="377687" y="0"/>
            <a:ext cx="11231217" cy="6858000"/>
          </a:xfrm>
          <a:prstGeom prst="rect">
            <a:avLst/>
          </a:prstGeom>
        </p:spPr>
      </p:pic>
    </p:spTree>
    <p:extLst>
      <p:ext uri="{BB962C8B-B14F-4D97-AF65-F5344CB8AC3E}">
        <p14:creationId xmlns:p14="http://schemas.microsoft.com/office/powerpoint/2010/main" val="1628814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24FFAF-67B3-4D4F-8946-9201A1923E46}"/>
              </a:ext>
            </a:extLst>
          </p:cNvPr>
          <p:cNvPicPr>
            <a:picLocks noChangeAspect="1"/>
          </p:cNvPicPr>
          <p:nvPr/>
        </p:nvPicPr>
        <p:blipFill>
          <a:blip r:embed="rId2"/>
          <a:stretch>
            <a:fillRect/>
          </a:stretch>
        </p:blipFill>
        <p:spPr>
          <a:xfrm>
            <a:off x="0" y="0"/>
            <a:ext cx="12046225" cy="6858000"/>
          </a:xfrm>
          <a:prstGeom prst="rect">
            <a:avLst/>
          </a:prstGeom>
        </p:spPr>
      </p:pic>
    </p:spTree>
    <p:extLst>
      <p:ext uri="{BB962C8B-B14F-4D97-AF65-F5344CB8AC3E}">
        <p14:creationId xmlns:p14="http://schemas.microsoft.com/office/powerpoint/2010/main" val="2970501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7" name="Title 1"/>
          <p:cNvSpPr>
            <a:spLocks noGrp="1"/>
          </p:cNvSpPr>
          <p:nvPr>
            <p:ph type="title"/>
          </p:nvPr>
        </p:nvSpPr>
        <p:spPr bwMode="auto">
          <a:xfrm>
            <a:off x="594805" y="640263"/>
            <a:ext cx="3759240" cy="1344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pPr algn="ctr"/>
            <a:r>
              <a:rPr lang="en-US" altLang="x-none" sz="4000" b="1" dirty="0">
                <a:solidFill>
                  <a:srgbClr val="FF0000"/>
                </a:solidFill>
                <a:ea typeface="ＭＳ Ｐゴシック" charset="-128"/>
              </a:rPr>
              <a:t>Strategic Plan Website</a:t>
            </a:r>
          </a:p>
        </p:txBody>
      </p:sp>
      <p:sp>
        <p:nvSpPr>
          <p:cNvPr id="70658" name="Content Placeholder 2"/>
          <p:cNvSpPr>
            <a:spLocks noGrp="1"/>
          </p:cNvSpPr>
          <p:nvPr>
            <p:ph idx="1"/>
          </p:nvPr>
        </p:nvSpPr>
        <p:spPr>
          <a:xfrm>
            <a:off x="464457" y="2121762"/>
            <a:ext cx="4541598" cy="3902519"/>
          </a:xfrm>
        </p:spPr>
        <p:txBody>
          <a:bodyPr>
            <a:noAutofit/>
          </a:bodyPr>
          <a:lstStyle/>
          <a:p>
            <a:r>
              <a:rPr lang="en-US" altLang="x-none" sz="3200" dirty="0">
                <a:ea typeface="ＭＳ Ｐゴシック" charset="-128"/>
              </a:rPr>
              <a:t>Demonstrate how our work will be documented and accessible throughout the process for team members and constituents.</a:t>
            </a:r>
          </a:p>
          <a:p>
            <a:r>
              <a:rPr lang="en-US" altLang="x-none" sz="3200" dirty="0">
                <a:ea typeface="ＭＳ Ｐゴシック" charset="-128"/>
                <a:hlinkClick r:id="rId3"/>
              </a:rPr>
              <a:t>Strategic Planning Website</a:t>
            </a:r>
            <a:endParaRPr lang="en-US" altLang="x-none" sz="3200" dirty="0">
              <a:ea typeface="ＭＳ Ｐゴシック" charset="-128"/>
            </a:endParaRPr>
          </a:p>
        </p:txBody>
      </p:sp>
      <p:sp>
        <p:nvSpPr>
          <p:cNvPr id="70659" name="Slide Number Placeholder 4"/>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pPr>
            <a:fld id="{62042934-F758-5044-9B10-68B469681E51}" type="slidenum">
              <a:rPr lang="en-US" altLang="x-none" sz="2200">
                <a:solidFill>
                  <a:srgbClr val="FFFFFF"/>
                </a:solidFill>
              </a:rPr>
              <a:pPr eaLnBrk="1" hangingPunct="1">
                <a:lnSpc>
                  <a:spcPct val="80000"/>
                </a:lnSpc>
              </a:pPr>
              <a:t>57</a:t>
            </a:fld>
            <a:endParaRPr lang="en-US" altLang="x-none" sz="2200">
              <a:solidFill>
                <a:srgbClr val="FFFFFF"/>
              </a:solidFill>
            </a:endParaRPr>
          </a:p>
        </p:txBody>
      </p:sp>
    </p:spTree>
    <p:extLst>
      <p:ext uri="{BB962C8B-B14F-4D97-AF65-F5344CB8AC3E}">
        <p14:creationId xmlns:p14="http://schemas.microsoft.com/office/powerpoint/2010/main" val="2122333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551" y="3088366"/>
            <a:ext cx="4042410" cy="2870111"/>
          </a:xfrm>
          <a:prstGeom prst="rect">
            <a:avLst/>
          </a:prstGeom>
        </p:spPr>
      </p:pic>
      <p:pic>
        <p:nvPicPr>
          <p:cNvPr id="71681" name="Picture 1" descr="business-graph-1002470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1959" y="306909"/>
            <a:ext cx="3437593" cy="228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p:cNvSpPr>
            <a:spLocks noGrp="1"/>
          </p:cNvSpPr>
          <p:nvPr>
            <p:ph type="title"/>
          </p:nvPr>
        </p:nvSpPr>
        <p:spPr bwMode="auto">
          <a:xfrm>
            <a:off x="821516" y="640263"/>
            <a:ext cx="6204984" cy="13449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n-US" altLang="x-none" sz="4000" b="1" dirty="0">
                <a:solidFill>
                  <a:schemeClr val="accent1"/>
                </a:solidFill>
                <a:ea typeface="ＭＳ Ｐゴシック" charset="-128"/>
              </a:rPr>
              <a:t>Preview Data Retreat</a:t>
            </a:r>
          </a:p>
        </p:txBody>
      </p:sp>
      <p:sp>
        <p:nvSpPr>
          <p:cNvPr id="3" name="Content Placeholder 2"/>
          <p:cNvSpPr>
            <a:spLocks noGrp="1"/>
          </p:cNvSpPr>
          <p:nvPr>
            <p:ph idx="1"/>
          </p:nvPr>
        </p:nvSpPr>
        <p:spPr>
          <a:xfrm>
            <a:off x="821515" y="2121762"/>
            <a:ext cx="6204984" cy="3626917"/>
          </a:xfrm>
        </p:spPr>
        <p:txBody>
          <a:bodyPr>
            <a:normAutofit/>
          </a:bodyPr>
          <a:lstStyle/>
          <a:p>
            <a:pPr marL="0" indent="0">
              <a:buNone/>
              <a:defRPr/>
            </a:pPr>
            <a:r>
              <a:rPr lang="en-US" sz="2400" dirty="0"/>
              <a:t>Answers the question:  </a:t>
            </a:r>
            <a:r>
              <a:rPr lang="en-US" sz="2400" b="1" dirty="0"/>
              <a:t>Where are we now?</a:t>
            </a:r>
          </a:p>
          <a:p>
            <a:pPr marL="0" indent="0">
              <a:buNone/>
              <a:defRPr/>
            </a:pPr>
            <a:r>
              <a:rPr lang="en-US" sz="2400" b="1" i="1" dirty="0"/>
              <a:t>Paint a data picture to identify what is trending in a positive direction and what is trending in a negative direction</a:t>
            </a:r>
          </a:p>
          <a:p>
            <a:pPr marL="750888" indent="-404813">
              <a:defRPr/>
            </a:pPr>
            <a:r>
              <a:rPr lang="en-US" sz="2400" b="1" dirty="0">
                <a:solidFill>
                  <a:srgbClr val="C00000"/>
                </a:solidFill>
              </a:rPr>
              <a:t>Know our strengths and celebrations</a:t>
            </a:r>
          </a:p>
          <a:p>
            <a:pPr marL="750888" indent="-404813">
              <a:defRPr/>
            </a:pPr>
            <a:r>
              <a:rPr lang="en-US" sz="2400" b="1" dirty="0">
                <a:solidFill>
                  <a:srgbClr val="C00000"/>
                </a:solidFill>
              </a:rPr>
              <a:t>Know our weaknesses and opportunities</a:t>
            </a:r>
          </a:p>
          <a:p>
            <a:pPr marL="750888" indent="-404813">
              <a:defRPr/>
            </a:pPr>
            <a:r>
              <a:rPr lang="en-US" sz="2400" b="1" dirty="0">
                <a:solidFill>
                  <a:srgbClr val="C00000"/>
                </a:solidFill>
              </a:rPr>
              <a:t>Prepare a SWOT analysis</a:t>
            </a:r>
          </a:p>
        </p:txBody>
      </p:sp>
    </p:spTree>
    <p:extLst>
      <p:ext uri="{BB962C8B-B14F-4D97-AF65-F5344CB8AC3E}">
        <p14:creationId xmlns:p14="http://schemas.microsoft.com/office/powerpoint/2010/main" val="24157422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05E226-1157-B643-8205-4AC6EF43A947}"/>
              </a:ext>
            </a:extLst>
          </p:cNvPr>
          <p:cNvPicPr>
            <a:picLocks noChangeAspect="1"/>
          </p:cNvPicPr>
          <p:nvPr/>
        </p:nvPicPr>
        <p:blipFill>
          <a:blip r:embed="rId2"/>
          <a:stretch>
            <a:fillRect/>
          </a:stretch>
        </p:blipFill>
        <p:spPr>
          <a:xfrm>
            <a:off x="215153" y="0"/>
            <a:ext cx="5181597" cy="6858000"/>
          </a:xfrm>
          <a:prstGeom prst="rect">
            <a:avLst/>
          </a:prstGeom>
        </p:spPr>
      </p:pic>
      <p:pic>
        <p:nvPicPr>
          <p:cNvPr id="9" name="Picture 8">
            <a:extLst>
              <a:ext uri="{FF2B5EF4-FFF2-40B4-BE49-F238E27FC236}">
                <a16:creationId xmlns:a16="http://schemas.microsoft.com/office/drawing/2014/main" id="{0CC35B62-4EA6-B64B-8608-020981A68198}"/>
              </a:ext>
            </a:extLst>
          </p:cNvPr>
          <p:cNvPicPr>
            <a:picLocks noChangeAspect="1"/>
          </p:cNvPicPr>
          <p:nvPr/>
        </p:nvPicPr>
        <p:blipFill>
          <a:blip r:embed="rId3"/>
          <a:stretch>
            <a:fillRect/>
          </a:stretch>
        </p:blipFill>
        <p:spPr>
          <a:xfrm>
            <a:off x="5809128" y="1075764"/>
            <a:ext cx="5970495" cy="5970495"/>
          </a:xfrm>
          <a:prstGeom prst="rect">
            <a:avLst/>
          </a:prstGeom>
        </p:spPr>
      </p:pic>
    </p:spTree>
    <p:extLst>
      <p:ext uri="{BB962C8B-B14F-4D97-AF65-F5344CB8AC3E}">
        <p14:creationId xmlns:p14="http://schemas.microsoft.com/office/powerpoint/2010/main" val="47306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Road"/>
          <p:cNvPicPr>
            <a:picLocks noChangeAspect="1" noChangeArrowheads="1"/>
          </p:cNvPicPr>
          <p:nvPr/>
        </p:nvPicPr>
        <p:blipFill>
          <a:blip r:embed="rId3">
            <a:extLst>
              <a:ext uri="{28A0092B-C50C-407E-A947-70E740481C1C}">
                <a14:useLocalDpi xmlns:a14="http://schemas.microsoft.com/office/drawing/2010/main" val="0"/>
              </a:ext>
            </a:extLst>
          </a:blip>
          <a:srcRect r="12000" b="17999"/>
          <a:stretch>
            <a:fillRect/>
          </a:stretch>
        </p:blipFill>
        <p:spPr bwMode="auto">
          <a:xfrm>
            <a:off x="1524000" y="0"/>
            <a:ext cx="586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2"/>
          <p:cNvSpPr txBox="1">
            <a:spLocks noChangeArrowheads="1"/>
          </p:cNvSpPr>
          <p:nvPr/>
        </p:nvSpPr>
        <p:spPr bwMode="auto">
          <a:xfrm>
            <a:off x="7467600" y="0"/>
            <a:ext cx="3200400" cy="74328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endParaRPr lang="en-US" altLang="x-none" sz="2800">
              <a:solidFill>
                <a:schemeClr val="tx2"/>
              </a:solidFill>
            </a:endParaRPr>
          </a:p>
          <a:p>
            <a:pPr eaLnBrk="1" hangingPunct="1">
              <a:spcBef>
                <a:spcPct val="50000"/>
              </a:spcBef>
            </a:pPr>
            <a:r>
              <a:rPr lang="en-US" altLang="x-none" sz="3400">
                <a:solidFill>
                  <a:schemeClr val="tx2"/>
                </a:solidFill>
              </a:rPr>
              <a:t>It is good to have an end to journey toward; </a:t>
            </a:r>
          </a:p>
          <a:p>
            <a:pPr eaLnBrk="1" hangingPunct="1">
              <a:spcBef>
                <a:spcPct val="50000"/>
              </a:spcBef>
            </a:pPr>
            <a:r>
              <a:rPr lang="en-US" altLang="x-none" sz="3400">
                <a:solidFill>
                  <a:schemeClr val="tx2"/>
                </a:solidFill>
              </a:rPr>
              <a:t>but it is the journey that matters in the end.</a:t>
            </a:r>
          </a:p>
          <a:p>
            <a:pPr eaLnBrk="1" hangingPunct="1">
              <a:spcBef>
                <a:spcPct val="50000"/>
              </a:spcBef>
            </a:pPr>
            <a:r>
              <a:rPr lang="en-US" altLang="x-none" sz="2800">
                <a:solidFill>
                  <a:schemeClr val="accent1"/>
                </a:solidFill>
                <a:latin typeface="Comic Sans MS" charset="0"/>
              </a:rPr>
              <a:t>        </a:t>
            </a:r>
            <a:r>
              <a:rPr lang="en-US" altLang="x-none" sz="1400">
                <a:solidFill>
                  <a:schemeClr val="accent1"/>
                </a:solidFill>
                <a:latin typeface="Comic Sans MS" charset="0"/>
              </a:rPr>
              <a:t> </a:t>
            </a:r>
            <a:r>
              <a:rPr lang="en-US" altLang="x-none" sz="1400">
                <a:solidFill>
                  <a:schemeClr val="tx2"/>
                </a:solidFill>
              </a:rPr>
              <a:t>Ursula K. LeGuin 1999</a:t>
            </a:r>
          </a:p>
          <a:p>
            <a:pPr eaLnBrk="1" hangingPunct="1">
              <a:spcBef>
                <a:spcPct val="50000"/>
              </a:spcBef>
            </a:pPr>
            <a:endParaRPr lang="en-US" altLang="x-none" sz="2100">
              <a:solidFill>
                <a:schemeClr val="tx2"/>
              </a:solidFill>
            </a:endParaRPr>
          </a:p>
          <a:p>
            <a:pPr eaLnBrk="1" hangingPunct="1">
              <a:spcBef>
                <a:spcPct val="50000"/>
              </a:spcBef>
            </a:pPr>
            <a:endParaRPr lang="en-US" altLang="x-none" sz="2100">
              <a:solidFill>
                <a:schemeClr val="tx2"/>
              </a:solidFill>
            </a:endParaRPr>
          </a:p>
          <a:p>
            <a:pPr eaLnBrk="1" hangingPunct="1">
              <a:spcBef>
                <a:spcPct val="50000"/>
              </a:spcBef>
            </a:pPr>
            <a:endParaRPr lang="en-US" altLang="x-none">
              <a:solidFill>
                <a:schemeClr val="tx2"/>
              </a:solidFill>
            </a:endParaRPr>
          </a:p>
          <a:p>
            <a:pPr eaLnBrk="1" hangingPunct="1">
              <a:spcBef>
                <a:spcPct val="50000"/>
              </a:spcBef>
            </a:pPr>
            <a:endParaRPr lang="en-US" altLang="x-none"/>
          </a:p>
        </p:txBody>
      </p:sp>
      <p:sp>
        <p:nvSpPr>
          <p:cNvPr id="20483" name="TextBox 3"/>
          <p:cNvSpPr txBox="1">
            <a:spLocks noChangeArrowheads="1"/>
          </p:cNvSpPr>
          <p:nvPr/>
        </p:nvSpPr>
        <p:spPr bwMode="auto">
          <a:xfrm>
            <a:off x="2171700" y="533401"/>
            <a:ext cx="4579938"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b="1">
                <a:solidFill>
                  <a:schemeClr val="bg1"/>
                </a:solidFill>
              </a:rPr>
              <a:t>WHERE DO WE WANT</a:t>
            </a:r>
          </a:p>
          <a:p>
            <a:pPr eaLnBrk="1" hangingPunct="1"/>
            <a:r>
              <a:rPr lang="en-US" altLang="x-none" b="1">
                <a:solidFill>
                  <a:schemeClr val="bg1"/>
                </a:solidFill>
              </a:rPr>
              <a:t>  TO BE?</a:t>
            </a:r>
          </a:p>
          <a:p>
            <a:pPr eaLnBrk="1" hangingPunct="1"/>
            <a:endParaRPr lang="en-US" altLang="x-none" b="1">
              <a:solidFill>
                <a:schemeClr val="bg1"/>
              </a:solidFill>
            </a:endParaRPr>
          </a:p>
          <a:p>
            <a:pPr eaLnBrk="1" hangingPunct="1"/>
            <a:endParaRPr lang="en-US" altLang="x-none" b="1">
              <a:solidFill>
                <a:schemeClr val="bg1"/>
              </a:solidFill>
            </a:endParaRPr>
          </a:p>
          <a:p>
            <a:pPr eaLnBrk="1" hangingPunct="1"/>
            <a:r>
              <a:rPr lang="en-US" altLang="x-none" b="1">
                <a:solidFill>
                  <a:schemeClr val="bg1"/>
                </a:solidFill>
              </a:rPr>
              <a:t>        </a:t>
            </a:r>
          </a:p>
          <a:p>
            <a:pPr eaLnBrk="1" hangingPunct="1"/>
            <a:endParaRPr lang="en-US" altLang="x-none" b="1">
              <a:solidFill>
                <a:schemeClr val="bg1"/>
              </a:solidFill>
            </a:endParaRPr>
          </a:p>
          <a:p>
            <a:pPr eaLnBrk="1" hangingPunct="1"/>
            <a:r>
              <a:rPr lang="en-US" altLang="x-none" b="1">
                <a:solidFill>
                  <a:schemeClr val="bg1"/>
                </a:solidFill>
              </a:rPr>
              <a:t> HOW DO WE GET FROM</a:t>
            </a:r>
          </a:p>
          <a:p>
            <a:pPr eaLnBrk="1" hangingPunct="1"/>
            <a:r>
              <a:rPr lang="en-US" altLang="x-none" b="1">
                <a:solidFill>
                  <a:schemeClr val="bg1"/>
                </a:solidFill>
              </a:rPr>
              <a:t>     WHERE WE ARE TO</a:t>
            </a:r>
          </a:p>
          <a:p>
            <a:pPr eaLnBrk="1" hangingPunct="1"/>
            <a:r>
              <a:rPr lang="en-US" altLang="x-none" b="1">
                <a:solidFill>
                  <a:schemeClr val="bg1"/>
                </a:solidFill>
              </a:rPr>
              <a:t>    WHERE WE WANT TO BE?</a:t>
            </a:r>
          </a:p>
          <a:p>
            <a:pPr eaLnBrk="1" hangingPunct="1"/>
            <a:endParaRPr lang="en-US" altLang="x-none" b="1">
              <a:solidFill>
                <a:schemeClr val="bg1"/>
              </a:solidFill>
            </a:endParaRPr>
          </a:p>
          <a:p>
            <a:pPr eaLnBrk="1" hangingPunct="1"/>
            <a:endParaRPr lang="en-US" altLang="x-none" b="1">
              <a:solidFill>
                <a:schemeClr val="bg1"/>
              </a:solidFill>
            </a:endParaRPr>
          </a:p>
          <a:p>
            <a:pPr eaLnBrk="1" hangingPunct="1"/>
            <a:endParaRPr lang="en-US" altLang="x-none" b="1">
              <a:solidFill>
                <a:schemeClr val="bg1"/>
              </a:solidFill>
            </a:endParaRPr>
          </a:p>
          <a:p>
            <a:pPr eaLnBrk="1" hangingPunct="1"/>
            <a:r>
              <a:rPr lang="en-US" altLang="x-none" b="1">
                <a:solidFill>
                  <a:schemeClr val="bg1"/>
                </a:solidFill>
              </a:rPr>
              <a:t>        WHERE ARE WE NOW?</a:t>
            </a:r>
          </a:p>
        </p:txBody>
      </p:sp>
      <p:sp>
        <p:nvSpPr>
          <p:cNvPr id="6" name="TextBox 5"/>
          <p:cNvSpPr txBox="1"/>
          <p:nvPr/>
        </p:nvSpPr>
        <p:spPr>
          <a:xfrm>
            <a:off x="2130552" y="6133982"/>
            <a:ext cx="7664086" cy="800219"/>
          </a:xfrm>
          <a:prstGeom prst="rect">
            <a:avLst/>
          </a:prstGeom>
          <a:solidFill>
            <a:schemeClr val="tx1"/>
          </a:solidFill>
        </p:spPr>
        <p:txBody>
          <a:bodyPr wrap="none">
            <a:spAutoFit/>
          </a:bodyPr>
          <a:lstStyle/>
          <a:p>
            <a:pPr>
              <a:defRPr/>
            </a:pPr>
            <a:r>
              <a:rPr lang="en-US" sz="4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ＭＳ Ｐゴシック" charset="0"/>
                <a:cs typeface="ＭＳ Ｐゴシック" charset="0"/>
              </a:rPr>
              <a:t>CONTINUOUS IMPROVEMENT</a:t>
            </a:r>
          </a:p>
        </p:txBody>
      </p:sp>
    </p:spTree>
    <p:extLst>
      <p:ext uri="{BB962C8B-B14F-4D97-AF65-F5344CB8AC3E}">
        <p14:creationId xmlns:p14="http://schemas.microsoft.com/office/powerpoint/2010/main" val="21305632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19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images-4.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7956436" y="2828925"/>
            <a:ext cx="3788639" cy="33889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1" y="363512"/>
            <a:ext cx="4042409" cy="2172794"/>
          </a:xfrm>
          <a:prstGeom prst="rect">
            <a:avLst/>
          </a:prstGeom>
        </p:spPr>
      </p:pic>
      <p:sp>
        <p:nvSpPr>
          <p:cNvPr id="40962" name="Content Placeholder 2"/>
          <p:cNvSpPr>
            <a:spLocks noGrp="1"/>
          </p:cNvSpPr>
          <p:nvPr>
            <p:ph idx="1"/>
          </p:nvPr>
        </p:nvSpPr>
        <p:spPr>
          <a:xfrm>
            <a:off x="589286" y="1686334"/>
            <a:ext cx="6204984" cy="3626917"/>
          </a:xfrm>
        </p:spPr>
        <p:txBody>
          <a:bodyPr>
            <a:normAutofit/>
          </a:bodyPr>
          <a:lstStyle/>
          <a:p>
            <a:pPr marL="0" indent="0">
              <a:buNone/>
            </a:pPr>
            <a:r>
              <a:rPr lang="en-US" altLang="en-US" sz="3200" b="1" i="1" dirty="0">
                <a:ea typeface="ＭＳ Ｐゴシック" charset="-128"/>
              </a:rPr>
              <a:t>“</a:t>
            </a:r>
            <a:r>
              <a:rPr lang="en-US" altLang="ja-JP" sz="3200" b="1" i="1" dirty="0">
                <a:ea typeface="ＭＳ Ｐゴシック" charset="-128"/>
              </a:rPr>
              <a:t>The size and the prettiness of the plan is inversely related to the quality of action and the impact on student learning.</a:t>
            </a:r>
            <a:r>
              <a:rPr lang="en-US" altLang="en-US" sz="3200" b="1" i="1" dirty="0">
                <a:ea typeface="ＭＳ Ｐゴシック" charset="-128"/>
              </a:rPr>
              <a:t>”</a:t>
            </a:r>
            <a:endParaRPr lang="en-US" altLang="ja-JP" sz="3200" b="1" i="1" dirty="0">
              <a:ea typeface="ＭＳ Ｐゴシック" charset="-128"/>
            </a:endParaRPr>
          </a:p>
          <a:p>
            <a:pPr marL="0" indent="0">
              <a:buNone/>
            </a:pPr>
            <a:endParaRPr lang="en-US" altLang="x-none" sz="2400" b="1" i="1" dirty="0">
              <a:ea typeface="ＭＳ Ｐゴシック" charset="-128"/>
            </a:endParaRPr>
          </a:p>
          <a:p>
            <a:pPr marL="0" indent="0">
              <a:buNone/>
            </a:pPr>
            <a:r>
              <a:rPr lang="en-US" altLang="x-none" sz="2400" dirty="0">
                <a:ea typeface="ＭＳ Ｐゴシック" charset="-128"/>
              </a:rPr>
              <a:t>				- Doug Reeves</a:t>
            </a:r>
          </a:p>
          <a:p>
            <a:pPr marL="0" indent="0"/>
            <a:endParaRPr lang="en-US" altLang="x-none" sz="2400" dirty="0">
              <a:ea typeface="ＭＳ Ｐゴシック" charset="-128"/>
            </a:endParaRPr>
          </a:p>
        </p:txBody>
      </p:sp>
      <p:sp>
        <p:nvSpPr>
          <p:cNvPr id="22530" name="Slide Number Placeholder 4"/>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0000"/>
              </a:lnSpc>
            </a:pPr>
            <a:fld id="{71DA9595-B7CA-EE40-BB40-E02F85CA91DF}" type="slidenum">
              <a:rPr lang="en-US" altLang="x-none" sz="2200"/>
              <a:pPr eaLnBrk="1" hangingPunct="1">
                <a:lnSpc>
                  <a:spcPct val="80000"/>
                </a:lnSpc>
              </a:pPr>
              <a:t>7</a:t>
            </a:fld>
            <a:endParaRPr lang="en-US" altLang="x-none" sz="2200"/>
          </a:p>
        </p:txBody>
      </p:sp>
    </p:spTree>
    <p:extLst>
      <p:ext uri="{BB962C8B-B14F-4D97-AF65-F5344CB8AC3E}">
        <p14:creationId xmlns:p14="http://schemas.microsoft.com/office/powerpoint/2010/main" val="83130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3" name="Rectangle 12">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7E7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E93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 b="4911"/>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sp>
        <p:nvSpPr>
          <p:cNvPr id="2" name="Title 1"/>
          <p:cNvSpPr>
            <a:spLocks noGrp="1"/>
          </p:cNvSpPr>
          <p:nvPr>
            <p:ph type="title"/>
          </p:nvPr>
        </p:nvSpPr>
        <p:spPr>
          <a:xfrm>
            <a:off x="642257" y="4525347"/>
            <a:ext cx="6939722" cy="1737360"/>
          </a:xfrm>
        </p:spPr>
        <p:txBody>
          <a:bodyPr vert="horz" lIns="91440" tIns="45720" rIns="91440" bIns="45720" rtlCol="0" anchor="t">
            <a:normAutofit fontScale="90000"/>
          </a:bodyPr>
          <a:lstStyle/>
          <a:p>
            <a:pPr>
              <a:lnSpc>
                <a:spcPct val="70000"/>
              </a:lnSpc>
            </a:pPr>
            <a:r>
              <a:rPr lang="en-US" altLang="ja-JP" sz="5100" dirty="0"/>
              <a:t>“See it </a:t>
            </a:r>
            <a:r>
              <a:rPr lang="en-US" altLang="ja-JP" sz="5100" b="1" dirty="0">
                <a:solidFill>
                  <a:srgbClr val="C00000"/>
                </a:solidFill>
              </a:rPr>
              <a:t>big</a:t>
            </a:r>
            <a:r>
              <a:rPr lang="en-US" altLang="ja-JP" sz="5100" dirty="0"/>
              <a:t>, and keep it </a:t>
            </a:r>
            <a:r>
              <a:rPr lang="en-US" altLang="ja-JP" sz="5100" b="1" dirty="0">
                <a:solidFill>
                  <a:srgbClr val="0070C0"/>
                </a:solidFill>
              </a:rPr>
              <a:t>simple</a:t>
            </a:r>
            <a:r>
              <a:rPr lang="en-US" altLang="ja-JP" sz="5100" dirty="0"/>
              <a:t>.”</a:t>
            </a:r>
            <a:br>
              <a:rPr lang="en-US" altLang="ja-JP" sz="5100" dirty="0"/>
            </a:br>
            <a:r>
              <a:rPr lang="en-US" altLang="x-none" sz="5100" dirty="0"/>
              <a:t>                       </a:t>
            </a:r>
            <a:r>
              <a:rPr lang="en-US" altLang="x-none" sz="3100" dirty="0"/>
              <a:t>~Wilfred Peterson</a:t>
            </a:r>
            <a:endParaRPr lang="en-US" sz="3100" dirty="0"/>
          </a:p>
        </p:txBody>
      </p:sp>
    </p:spTree>
    <p:extLst>
      <p:ext uri="{BB962C8B-B14F-4D97-AF65-F5344CB8AC3E}">
        <p14:creationId xmlns:p14="http://schemas.microsoft.com/office/powerpoint/2010/main" val="187302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t="4778" b="10952"/>
          <a:stretch/>
        </p:blipFill>
        <p:spPr>
          <a:xfrm>
            <a:off x="20" y="10"/>
            <a:ext cx="12191980" cy="6857990"/>
          </a:xfrm>
          <a:prstGeom prst="rect">
            <a:avLst/>
          </a:prstGeom>
        </p:spPr>
      </p:pic>
      <p:sp>
        <p:nvSpPr>
          <p:cNvPr id="24577" name="Content Placeholder 2"/>
          <p:cNvSpPr>
            <a:spLocks noGrp="1"/>
          </p:cNvSpPr>
          <p:nvPr>
            <p:ph idx="4294967295"/>
          </p:nvPr>
        </p:nvSpPr>
        <p:spPr>
          <a:xfrm>
            <a:off x="2249424" y="3145536"/>
            <a:ext cx="8229600" cy="2401825"/>
          </a:xfrm>
          <a:solidFill>
            <a:schemeClr val="accent4">
              <a:lumMod val="60000"/>
              <a:lumOff val="40000"/>
            </a:schemeClr>
          </a:solidFill>
        </p:spPr>
        <p:txBody>
          <a:bodyPr vert="horz" lIns="91174" tIns="45588" rIns="91174" bIns="45588" rtlCol="0">
            <a:normAutofit fontScale="25000" lnSpcReduction="20000"/>
          </a:bodyPr>
          <a:lstStyle/>
          <a:p>
            <a:pPr algn="ctr">
              <a:lnSpc>
                <a:spcPct val="80000"/>
              </a:lnSpc>
              <a:buNone/>
            </a:pPr>
            <a:r>
              <a:rPr lang="en-US" altLang="x-none" sz="5600" dirty="0">
                <a:ea typeface="ＭＳ Ｐゴシック" charset="-128"/>
              </a:rPr>
              <a:t> </a:t>
            </a:r>
          </a:p>
          <a:p>
            <a:pPr algn="ctr">
              <a:lnSpc>
                <a:spcPct val="80000"/>
              </a:lnSpc>
              <a:buNone/>
            </a:pPr>
            <a:r>
              <a:rPr lang="en-US" altLang="x-none" sz="19200" dirty="0">
                <a:ea typeface="ＭＳ Ｐゴシック" charset="-128"/>
              </a:rPr>
              <a:t>Keep it alive- </a:t>
            </a:r>
          </a:p>
          <a:p>
            <a:pPr algn="ctr">
              <a:lnSpc>
                <a:spcPct val="80000"/>
              </a:lnSpc>
              <a:buNone/>
            </a:pPr>
            <a:r>
              <a:rPr lang="en-US" altLang="x-none" sz="19200" dirty="0">
                <a:ea typeface="ＭＳ Ｐゴシック" charset="-128"/>
              </a:rPr>
              <a:t>not sitting on the shelf </a:t>
            </a:r>
          </a:p>
          <a:p>
            <a:pPr algn="ctr">
              <a:lnSpc>
                <a:spcPct val="80000"/>
              </a:lnSpc>
              <a:buNone/>
            </a:pPr>
            <a:r>
              <a:rPr lang="en-US" altLang="x-none" sz="19200" dirty="0">
                <a:ea typeface="ＭＳ Ｐゴシック" charset="-128"/>
              </a:rPr>
              <a:t>collecting </a:t>
            </a:r>
            <a:r>
              <a:rPr lang="en-US" altLang="ja-JP" sz="19200" dirty="0">
                <a:ea typeface="ＭＳ Ｐゴシック" charset="-128"/>
              </a:rPr>
              <a:t>dust</a:t>
            </a:r>
            <a:endParaRPr lang="en-US" altLang="ja-JP" sz="5600" dirty="0">
              <a:ea typeface="ＭＳ Ｐゴシック" charset="-128"/>
            </a:endParaRPr>
          </a:p>
          <a:p>
            <a:pPr>
              <a:lnSpc>
                <a:spcPct val="80000"/>
              </a:lnSpc>
              <a:buFont typeface="Wingdings" charset="2"/>
              <a:buNone/>
            </a:pPr>
            <a:endParaRPr lang="en-US" altLang="x-none" sz="1700" dirty="0">
              <a:ea typeface="ＭＳ Ｐゴシック" charset="-128"/>
            </a:endParaRPr>
          </a:p>
          <a:p>
            <a:pPr>
              <a:lnSpc>
                <a:spcPct val="80000"/>
              </a:lnSpc>
              <a:buFont typeface="Wingdings" charset="2"/>
              <a:buNone/>
            </a:pPr>
            <a:r>
              <a:rPr lang="en-US" altLang="x-none" sz="1700" dirty="0">
                <a:ea typeface="ＭＳ Ｐゴシック" charset="-128"/>
              </a:rPr>
              <a:t>                  </a:t>
            </a:r>
          </a:p>
        </p:txBody>
      </p:sp>
    </p:spTree>
    <p:extLst>
      <p:ext uri="{BB962C8B-B14F-4D97-AF65-F5344CB8AC3E}">
        <p14:creationId xmlns:p14="http://schemas.microsoft.com/office/powerpoint/2010/main" val="2677806571"/>
      </p:ext>
    </p:extLst>
  </p:cSld>
  <p:clrMapOvr>
    <a:masterClrMapping/>
  </p:clrMapOvr>
  <p:transition advClick="0" advTm="7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TotalTime>
  <Words>2514</Words>
  <Application>Microsoft Macintosh PowerPoint</Application>
  <PresentationFormat>Widescreen</PresentationFormat>
  <Paragraphs>510</Paragraphs>
  <Slides>59</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ＭＳ 明朝</vt:lpstr>
      <vt:lpstr>ＭＳ Ｐゴシック</vt:lpstr>
      <vt:lpstr>Yu Gothic Light</vt:lpstr>
      <vt:lpstr>ヒラギノ角ゴ Pro W3</vt:lpstr>
      <vt:lpstr>Arial</vt:lpstr>
      <vt:lpstr>Calibri</vt:lpstr>
      <vt:lpstr>Calibri Light</vt:lpstr>
      <vt:lpstr>Comic Sans MS</vt:lpstr>
      <vt:lpstr>Times New Roman</vt:lpstr>
      <vt:lpstr>Verdana</vt:lpstr>
      <vt:lpstr>Wingdings</vt:lpstr>
      <vt:lpstr>Wingdings 3</vt:lpstr>
      <vt:lpstr>Office Theme</vt:lpstr>
      <vt:lpstr>  Strategic Planning Orientation  </vt:lpstr>
      <vt:lpstr>Welcome Superintendent Dr. Melissa Kaczkowski</vt:lpstr>
      <vt:lpstr>PowerPoint Presentation</vt:lpstr>
      <vt:lpstr>PowerPoint Presentation</vt:lpstr>
      <vt:lpstr>PowerPoint Presentation</vt:lpstr>
      <vt:lpstr>PowerPoint Presentation</vt:lpstr>
      <vt:lpstr>PowerPoint Presentation</vt:lpstr>
      <vt:lpstr>“See it big, and keep it simple.”                        ~Wilfred Peterson</vt:lpstr>
      <vt:lpstr>PowerPoint Presentation</vt:lpstr>
      <vt:lpstr>PowerPoint Presentation</vt:lpstr>
      <vt:lpstr>PowerPoint Presentation</vt:lpstr>
      <vt:lpstr>Examine the Top Ten reasons why plans fail.   Pick 2-3 that might be something you want to keep in mind to make the new plan successful.</vt:lpstr>
      <vt:lpstr>PowerPoint Presentation</vt:lpstr>
      <vt:lpstr>PowerPoint Presentation</vt:lpstr>
      <vt:lpstr>PowerPoint Presentation</vt:lpstr>
      <vt:lpstr>PowerPoint Presentation</vt:lpstr>
      <vt:lpstr> As a strategic plan team member, what were key concepts you found in the homework articles that we all need to keep in mind as we do our work together?  Generate 3-5 key concepts from the article you read.  Be ready to share with your team. </vt:lpstr>
      <vt:lpstr>Steps in the Process</vt:lpstr>
      <vt:lpstr>PowerPoint Presentation</vt:lpstr>
      <vt:lpstr>PART ONE:  Determine the current state of the district – Where are we now?   </vt:lpstr>
      <vt:lpstr>GOALS</vt:lpstr>
      <vt:lpstr>SWOT ANALYSIS</vt:lpstr>
      <vt:lpstr>PowerPoint Presentation</vt:lpstr>
      <vt:lpstr>PART TWO:  Determine the “PREFERRED FUTURE”- Where do we want to be?</vt:lpstr>
      <vt:lpstr>PowerPoint Presentation</vt:lpstr>
      <vt:lpstr>PowerPoint Presentation</vt:lpstr>
      <vt:lpstr>PowerPoint Presentation</vt:lpstr>
      <vt:lpstr>PowerPoint Presentation</vt:lpstr>
      <vt:lpstr>The Process</vt:lpstr>
      <vt:lpstr>How do we want to be different 5-10 years from now than we are today?</vt:lpstr>
      <vt:lpstr>PART THREE:  Draft the Plan  -  How do you get from where you are to where you want to be?</vt:lpstr>
      <vt:lpstr>PowerPoint Presentation</vt:lpstr>
      <vt:lpstr>PowerPoint Presentation</vt:lpstr>
      <vt:lpstr>PowerPoint Presentation</vt:lpstr>
      <vt:lpstr>PowerPoint Presentation</vt:lpstr>
      <vt:lpstr>PART FOUR:  Finalizing the Plan</vt:lpstr>
      <vt:lpstr>PLAN DRAFT</vt:lpstr>
      <vt:lpstr>Deliverables</vt:lpstr>
      <vt:lpstr>FEEDBACK AND REFINEMENT</vt:lpstr>
      <vt:lpstr>PART FIVE:  Approval of Plan &amp; Next Steps </vt:lpstr>
      <vt:lpstr>PowerPoint Presentation</vt:lpstr>
      <vt:lpstr>LIVING THE PLAN STRATEGIC MANAGEMENT</vt:lpstr>
      <vt:lpstr>Strategic Management Needs Assessment Survey .</vt:lpstr>
      <vt:lpstr>Two Basic Questions</vt:lpstr>
      <vt:lpstr>Strategic Management Maturity Assessment</vt:lpstr>
      <vt:lpstr>PowerPoint Presentation</vt:lpstr>
      <vt:lpstr>PowerPoint Presentation</vt:lpstr>
      <vt:lpstr>PowerPoint Presentation</vt:lpstr>
      <vt:lpstr>PowerPoint Presentation</vt:lpstr>
      <vt:lpstr>Review of Current Plan</vt:lpstr>
      <vt:lpstr>Examine the Strategic Plan of another district.   What makes this a SMART Plan?</vt:lpstr>
      <vt:lpstr>PowerPoint Presentation</vt:lpstr>
      <vt:lpstr>PowerPoint Presentation</vt:lpstr>
      <vt:lpstr>PowerPoint Presentation</vt:lpstr>
      <vt:lpstr>PowerPoint Presentation</vt:lpstr>
      <vt:lpstr>PowerPoint Presentation</vt:lpstr>
      <vt:lpstr>Strategic Plan Website</vt:lpstr>
      <vt:lpstr>Preview Data Retreat</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Strategic Planning </dc:title>
  <dc:creator>Perry Soldwedel</dc:creator>
  <cp:lastModifiedBy>Mark Van Clay</cp:lastModifiedBy>
  <cp:revision>42</cp:revision>
  <dcterms:created xsi:type="dcterms:W3CDTF">2017-07-06T18:46:36Z</dcterms:created>
  <dcterms:modified xsi:type="dcterms:W3CDTF">2019-12-30T00:37:47Z</dcterms:modified>
</cp:coreProperties>
</file>